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19"/>
  </p:notesMasterIdLst>
  <p:handoutMasterIdLst>
    <p:handoutMasterId r:id="rId20"/>
  </p:handoutMasterIdLst>
  <p:sldIdLst>
    <p:sldId id="256" r:id="rId2"/>
    <p:sldId id="257" r:id="rId3"/>
    <p:sldId id="264" r:id="rId4"/>
    <p:sldId id="263" r:id="rId5"/>
    <p:sldId id="284" r:id="rId6"/>
    <p:sldId id="261" r:id="rId7"/>
    <p:sldId id="260" r:id="rId8"/>
    <p:sldId id="267" r:id="rId9"/>
    <p:sldId id="266" r:id="rId10"/>
    <p:sldId id="270" r:id="rId11"/>
    <p:sldId id="283" r:id="rId12"/>
    <p:sldId id="269" r:id="rId13"/>
    <p:sldId id="280" r:id="rId14"/>
    <p:sldId id="273" r:id="rId15"/>
    <p:sldId id="289" r:id="rId16"/>
    <p:sldId id="288" r:id="rId17"/>
    <p:sldId id="290" r:id="rId18"/>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FFFFF"/>
    <a:srgbClr val="FFFF99"/>
    <a:srgbClr val="FFFDE9"/>
    <a:srgbClr val="CCFFFF"/>
    <a:srgbClr val="99FF99"/>
    <a:srgbClr val="00FF99"/>
    <a:srgbClr val="66FF99"/>
    <a:srgbClr val="00FFCC"/>
    <a:srgbClr val="B7001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547" autoAdjust="0"/>
    <p:restoredTop sz="94660"/>
  </p:normalViewPr>
  <p:slideViewPr>
    <p:cSldViewPr>
      <p:cViewPr>
        <p:scale>
          <a:sx n="100" d="100"/>
          <a:sy n="100" d="100"/>
        </p:scale>
        <p:origin x="-1860" y="-240"/>
      </p:cViewPr>
      <p:guideLst>
        <p:guide orient="horz" pos="2160"/>
        <p:guide pos="2880"/>
      </p:guideLst>
    </p:cSldViewPr>
  </p:slideViewPr>
  <p:notesTextViewPr>
    <p:cViewPr>
      <p:scale>
        <a:sx n="1" d="1"/>
        <a:sy n="1" d="1"/>
      </p:scale>
      <p:origin x="0" y="0"/>
    </p:cViewPr>
  </p:notesTextViewPr>
  <p:sorterViewPr>
    <p:cViewPr>
      <p:scale>
        <a:sx n="100" d="100"/>
        <a:sy n="100" d="100"/>
      </p:scale>
      <p:origin x="0" y="144"/>
    </p:cViewPr>
  </p:sorterViewPr>
  <p:notesViewPr>
    <p:cSldViewPr>
      <p:cViewPr varScale="1">
        <p:scale>
          <a:sx n="82" d="100"/>
          <a:sy n="82" d="100"/>
        </p:scale>
        <p:origin x="-3168"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6D908C4-7D1F-47AF-BEF9-A7576E4AF623}" type="datetimeFigureOut">
              <a:rPr lang="de-DE" smtClean="0"/>
              <a:t>07.07.2017</a:t>
            </a:fld>
            <a:endParaRPr lang="de-DE"/>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2CA3C94-3E7B-4CCF-95E4-1EC4B6C1360C}" type="slidenum">
              <a:rPr lang="de-DE" smtClean="0"/>
              <a:t>‹Nr.›</a:t>
            </a:fld>
            <a:endParaRPr lang="de-DE"/>
          </a:p>
        </p:txBody>
      </p:sp>
    </p:spTree>
    <p:extLst>
      <p:ext uri="{BB962C8B-B14F-4D97-AF65-F5344CB8AC3E}">
        <p14:creationId xmlns:p14="http://schemas.microsoft.com/office/powerpoint/2010/main" val="408371135"/>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E7766AF-C2E5-498A-8780-88CCD884FEB9}" type="datetimeFigureOut">
              <a:rPr lang="de-DE" smtClean="0"/>
              <a:t>07.07.2017</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411CA67-D061-429F-B186-15D98BBFE45D}" type="slidenum">
              <a:rPr lang="de-DE" smtClean="0"/>
              <a:t>‹Nr.›</a:t>
            </a:fld>
            <a:endParaRPr lang="de-DE"/>
          </a:p>
        </p:txBody>
      </p:sp>
    </p:spTree>
    <p:extLst>
      <p:ext uri="{BB962C8B-B14F-4D97-AF65-F5344CB8AC3E}">
        <p14:creationId xmlns:p14="http://schemas.microsoft.com/office/powerpoint/2010/main" val="4122237082"/>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Tree>
    <p:extLst>
      <p:ext uri="{BB962C8B-B14F-4D97-AF65-F5344CB8AC3E}">
        <p14:creationId xmlns:p14="http://schemas.microsoft.com/office/powerpoint/2010/main" val="6554870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Tree>
    <p:extLst>
      <p:ext uri="{BB962C8B-B14F-4D97-AF65-F5344CB8AC3E}">
        <p14:creationId xmlns:p14="http://schemas.microsoft.com/office/powerpoint/2010/main" val="38302445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24" name="Rechteck 23"/>
          <p:cNvSpPr/>
          <p:nvPr/>
        </p:nvSpPr>
        <p:spPr>
          <a:xfrm flipV="1">
            <a:off x="5410200" y="3897010"/>
            <a:ext cx="3733801" cy="192024"/>
          </a:xfrm>
          <a:prstGeom prst="rect">
            <a:avLst/>
          </a:prstGeom>
          <a:solidFill>
            <a:srgbClr val="B70017">
              <a:alpha val="49804"/>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hteck 18"/>
          <p:cNvSpPr/>
          <p:nvPr/>
        </p:nvSpPr>
        <p:spPr>
          <a:xfrm>
            <a:off x="0" y="0"/>
            <a:ext cx="9144000" cy="3701700"/>
          </a:xfrm>
          <a:prstGeom prst="rect">
            <a:avLst/>
          </a:prstGeom>
          <a:solidFill>
            <a:srgbClr val="FFFDE9"/>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Rechteck 22"/>
          <p:cNvSpPr/>
          <p:nvPr/>
        </p:nvSpPr>
        <p:spPr>
          <a:xfrm flipV="1">
            <a:off x="5410182" y="3810000"/>
            <a:ext cx="3733819" cy="91087"/>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hteck 24"/>
          <p:cNvSpPr/>
          <p:nvPr/>
        </p:nvSpPr>
        <p:spPr>
          <a:xfrm flipV="1">
            <a:off x="5410200" y="4115167"/>
            <a:ext cx="3733801" cy="9144"/>
          </a:xfrm>
          <a:prstGeom prst="rect">
            <a:avLst/>
          </a:prstGeom>
          <a:solidFill>
            <a:schemeClr val="bg1">
              <a:lumMod val="90000"/>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hteck 25"/>
          <p:cNvSpPr/>
          <p:nvPr/>
        </p:nvSpPr>
        <p:spPr>
          <a:xfrm flipV="1">
            <a:off x="5410200" y="4164403"/>
            <a:ext cx="1965960" cy="18288"/>
          </a:xfrm>
          <a:prstGeom prst="rect">
            <a:avLst/>
          </a:prstGeom>
          <a:solidFill>
            <a:schemeClr val="bg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hteck 26"/>
          <p:cNvSpPr/>
          <p:nvPr/>
        </p:nvSpPr>
        <p:spPr>
          <a:xfrm flipV="1">
            <a:off x="5410200" y="4199572"/>
            <a:ext cx="1965960" cy="9144"/>
          </a:xfrm>
          <a:prstGeom prst="rect">
            <a:avLst/>
          </a:prstGeom>
          <a:solidFill>
            <a:schemeClr val="accent3">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Abgerundetes Rechteck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Abgerundetes Rechteck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hteck 6"/>
          <p:cNvSpPr/>
          <p:nvPr userDrawn="1"/>
        </p:nvSpPr>
        <p:spPr>
          <a:xfrm>
            <a:off x="1" y="3649662"/>
            <a:ext cx="9144000" cy="244170"/>
          </a:xfrm>
          <a:prstGeom prst="rect">
            <a:avLst/>
          </a:prstGeom>
          <a:solidFill>
            <a:schemeClr val="accent6">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hteck 9"/>
          <p:cNvSpPr/>
          <p:nvPr/>
        </p:nvSpPr>
        <p:spPr>
          <a:xfrm>
            <a:off x="0" y="3675527"/>
            <a:ext cx="9144001" cy="140677"/>
          </a:xfrm>
          <a:prstGeom prst="rect">
            <a:avLst/>
          </a:prstGeom>
          <a:solidFill>
            <a:srgbClr val="B70017"/>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el 7"/>
          <p:cNvSpPr>
            <a:spLocks noGrp="1"/>
          </p:cNvSpPr>
          <p:nvPr>
            <p:ph type="ctrTitle" hasCustomPrompt="1"/>
          </p:nvPr>
        </p:nvSpPr>
        <p:spPr>
          <a:xfrm>
            <a:off x="457200" y="2132856"/>
            <a:ext cx="8333557" cy="1470025"/>
          </a:xfrm>
          <a:prstGeom prst="rect">
            <a:avLst/>
          </a:prstGeom>
        </p:spPr>
        <p:txBody>
          <a:bodyPr anchor="b">
            <a:noAutofit/>
          </a:bodyPr>
          <a:lstStyle>
            <a:lvl1pPr algn="l">
              <a:defRPr sz="4800" baseline="0">
                <a:solidFill>
                  <a:schemeClr val="tx1">
                    <a:lumMod val="75000"/>
                    <a:lumOff val="25000"/>
                  </a:schemeClr>
                </a:solidFill>
              </a:defRPr>
            </a:lvl1pPr>
          </a:lstStyle>
          <a:p>
            <a:r>
              <a:rPr kumimoji="0" lang="de-DE" dirty="0" smtClean="0"/>
              <a:t>Titel der gesamten </a:t>
            </a:r>
            <a:r>
              <a:rPr kumimoji="0" lang="de-DE" dirty="0" err="1" smtClean="0"/>
              <a:t>Präsentaiton</a:t>
            </a:r>
            <a:r>
              <a:rPr kumimoji="0" lang="de-DE" dirty="0" smtClean="0"/>
              <a:t> durch Klicken bearbeiten</a:t>
            </a:r>
            <a:endParaRPr kumimoji="0" lang="en-US" dirty="0"/>
          </a:p>
        </p:txBody>
      </p:sp>
      <p:sp>
        <p:nvSpPr>
          <p:cNvPr id="9" name="Untertitel 8"/>
          <p:cNvSpPr>
            <a:spLocks noGrp="1"/>
          </p:cNvSpPr>
          <p:nvPr>
            <p:ph type="subTitle" idx="1" hasCustomPrompt="1"/>
          </p:nvPr>
        </p:nvSpPr>
        <p:spPr>
          <a:xfrm>
            <a:off x="478563" y="3901087"/>
            <a:ext cx="4931619" cy="1690138"/>
          </a:xfrm>
          <a:prstGeom prst="rect">
            <a:avLst/>
          </a:prstGeom>
        </p:spPr>
        <p:txBody>
          <a:bodyPr>
            <a:normAutofit/>
          </a:bodyPr>
          <a:lstStyle>
            <a:lvl1pPr marL="64008" indent="0" algn="l">
              <a:buNone/>
              <a:defRPr sz="24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de-DE" dirty="0" smtClean="0"/>
              <a:t>Anlass der Präsentation</a:t>
            </a:r>
            <a:br>
              <a:rPr kumimoji="0" lang="de-DE" dirty="0" smtClean="0"/>
            </a:br>
            <a:r>
              <a:rPr kumimoji="0" lang="de-DE" dirty="0" smtClean="0"/>
              <a:t>Name des Vortragenden </a:t>
            </a:r>
            <a:endParaRPr kumimoji="0" lang="en-US" dirty="0"/>
          </a:p>
        </p:txBody>
      </p:sp>
      <p:sp>
        <p:nvSpPr>
          <p:cNvPr id="20" name="Fußzeilenplatzhalter 2"/>
          <p:cNvSpPr>
            <a:spLocks noGrp="1"/>
          </p:cNvSpPr>
          <p:nvPr>
            <p:ph type="ftr" sz="quarter" idx="3"/>
          </p:nvPr>
        </p:nvSpPr>
        <p:spPr>
          <a:xfrm>
            <a:off x="457200" y="5949280"/>
            <a:ext cx="2700000" cy="360000"/>
          </a:xfrm>
          <a:prstGeom prst="rect">
            <a:avLst/>
          </a:prstGeom>
        </p:spPr>
        <p:txBody>
          <a:bodyPr vert="horz"/>
          <a:lstStyle>
            <a:lvl1pPr algn="l" eaLnBrk="1" latinLnBrk="0" hangingPunct="1">
              <a:defRPr kumimoji="0" sz="800">
                <a:solidFill>
                  <a:schemeClr val="accent5">
                    <a:lumMod val="50000"/>
                  </a:schemeClr>
                </a:solidFill>
                <a:latin typeface="Arial" panose="020B0604020202020204" pitchFamily="34" charset="0"/>
                <a:cs typeface="Arial" panose="020B0604020202020204" pitchFamily="34" charset="0"/>
              </a:defRPr>
            </a:lvl1pPr>
          </a:lstStyle>
          <a:p>
            <a:r>
              <a:rPr lang="de-DE" smtClean="0"/>
              <a:t>www.km-bw.de</a:t>
            </a:r>
            <a:endParaRPr lang="de-DE" dirty="0"/>
          </a:p>
        </p:txBody>
      </p:sp>
      <p:sp>
        <p:nvSpPr>
          <p:cNvPr id="21" name="Datumsplatzhalter 13"/>
          <p:cNvSpPr>
            <a:spLocks noGrp="1"/>
          </p:cNvSpPr>
          <p:nvPr>
            <p:ph type="dt" sz="half" idx="2"/>
          </p:nvPr>
        </p:nvSpPr>
        <p:spPr>
          <a:xfrm>
            <a:off x="7524329" y="5949280"/>
            <a:ext cx="1276772" cy="360000"/>
          </a:xfrm>
          <a:prstGeom prst="rect">
            <a:avLst/>
          </a:prstGeom>
        </p:spPr>
        <p:txBody>
          <a:bodyPr vert="horz"/>
          <a:lstStyle>
            <a:lvl1pPr algn="r" eaLnBrk="1" latinLnBrk="0" hangingPunct="1">
              <a:defRPr kumimoji="0" sz="800">
                <a:solidFill>
                  <a:schemeClr val="accent5">
                    <a:lumMod val="50000"/>
                  </a:schemeClr>
                </a:solidFill>
                <a:latin typeface="Arial" panose="020B0604020202020204" pitchFamily="34" charset="0"/>
                <a:cs typeface="Arial" panose="020B0604020202020204" pitchFamily="34" charset="0"/>
              </a:defRPr>
            </a:lvl1pPr>
          </a:lstStyle>
          <a:p>
            <a:r>
              <a:rPr lang="de-DE" dirty="0" smtClean="0"/>
              <a:t>21.01.2015   </a:t>
            </a:r>
            <a:fld id="{D96CAFCA-32F0-4548-8B33-3D11A2597409}" type="slidenum">
              <a:rPr lang="de-DE" smtClean="0"/>
              <a:pPr/>
              <a:t>‹Nr.›</a:t>
            </a:fld>
            <a:r>
              <a:rPr lang="de-DE" dirty="0" smtClean="0"/>
              <a:t> </a:t>
            </a:r>
            <a:endParaRPr lang="de-DE" dirty="0"/>
          </a:p>
        </p:txBody>
      </p:sp>
      <p:pic>
        <p:nvPicPr>
          <p:cNvPr id="22"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85061" y="450000"/>
            <a:ext cx="3173878" cy="12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 und Inhalt">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lvl1pPr algn="r">
              <a:defRPr/>
            </a:lvl1pPr>
          </a:lstStyle>
          <a:p>
            <a:endParaRPr lang="de-DE" dirty="0"/>
          </a:p>
        </p:txBody>
      </p:sp>
      <p:sp>
        <p:nvSpPr>
          <p:cNvPr id="5" name="Fußzeilenplatzhalter 4"/>
          <p:cNvSpPr>
            <a:spLocks noGrp="1"/>
          </p:cNvSpPr>
          <p:nvPr>
            <p:ph type="ftr" sz="quarter" idx="11"/>
          </p:nvPr>
        </p:nvSpPr>
        <p:spPr/>
        <p:txBody>
          <a:bodyPr/>
          <a:lstStyle/>
          <a:p>
            <a:r>
              <a:rPr lang="de-DE" smtClean="0"/>
              <a:t>www.km-bw.de</a:t>
            </a:r>
            <a:endParaRPr lang="de-DE" dirty="0"/>
          </a:p>
        </p:txBody>
      </p:sp>
      <p:sp>
        <p:nvSpPr>
          <p:cNvPr id="6" name="Rechteck 5"/>
          <p:cNvSpPr/>
          <p:nvPr userDrawn="1"/>
        </p:nvSpPr>
        <p:spPr>
          <a:xfrm>
            <a:off x="0" y="-1"/>
            <a:ext cx="9144000" cy="310663"/>
          </a:xfrm>
          <a:prstGeom prst="rect">
            <a:avLst/>
          </a:prstGeom>
          <a:solidFill>
            <a:srgbClr val="B70017"/>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hteck 6"/>
          <p:cNvSpPr/>
          <p:nvPr userDrawn="1"/>
        </p:nvSpPr>
        <p:spPr>
          <a:xfrm>
            <a:off x="-1409" y="380"/>
            <a:ext cx="9144001" cy="91441"/>
          </a:xfrm>
          <a:prstGeom prst="rect">
            <a:avLst/>
          </a:prstGeom>
          <a:solidFill>
            <a:schemeClr val="accent6"/>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hteck 7"/>
          <p:cNvSpPr/>
          <p:nvPr userDrawn="1"/>
        </p:nvSpPr>
        <p:spPr bwMode="invGray">
          <a:xfrm>
            <a:off x="9044481" y="-2001"/>
            <a:ext cx="27432"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Datumsplatzhalter 13"/>
          <p:cNvSpPr txBox="1">
            <a:spLocks/>
          </p:cNvSpPr>
          <p:nvPr userDrawn="1"/>
        </p:nvSpPr>
        <p:spPr>
          <a:xfrm>
            <a:off x="6660232" y="5949280"/>
            <a:ext cx="2026568" cy="360000"/>
          </a:xfrm>
          <a:prstGeom prst="rect">
            <a:avLst/>
          </a:prstGeom>
        </p:spPr>
        <p:txBody>
          <a:bodyPr vert="horz"/>
          <a:lstStyle>
            <a:defPPr>
              <a:defRPr lang="de-DE"/>
            </a:defPPr>
            <a:lvl1pPr marL="0" algn="r" defTabSz="914400" rtl="0" eaLnBrk="1" latinLnBrk="0" hangingPunct="1">
              <a:defRPr kumimoji="0" sz="800" kern="1200">
                <a:solidFill>
                  <a:schemeClr val="accent5">
                    <a:lumMod val="50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de-DE" dirty="0" smtClean="0"/>
              <a:t>21.01.2015</a:t>
            </a:r>
            <a:r>
              <a:rPr lang="de-DE" baseline="0" dirty="0" smtClean="0"/>
              <a:t>      Folie  </a:t>
            </a:r>
            <a:fld id="{9CD7C70F-DAAE-461F-A813-A21FC8E7D4F4}" type="slidenum">
              <a:rPr lang="de-DE" smtClean="0"/>
              <a:pPr algn="r"/>
              <a:t>‹Nr.›</a:t>
            </a:fld>
            <a:endParaRPr lang="de-DE" dirty="0"/>
          </a:p>
        </p:txBody>
      </p:sp>
      <p:sp>
        <p:nvSpPr>
          <p:cNvPr id="12" name="Fußzeilenplatzhalter 2"/>
          <p:cNvSpPr txBox="1">
            <a:spLocks/>
          </p:cNvSpPr>
          <p:nvPr userDrawn="1"/>
        </p:nvSpPr>
        <p:spPr>
          <a:xfrm>
            <a:off x="467544" y="5949280"/>
            <a:ext cx="2700000" cy="360000"/>
          </a:xfrm>
          <a:prstGeom prst="rect">
            <a:avLst/>
          </a:prstGeom>
        </p:spPr>
        <p:txBody>
          <a:bodyPr vert="horz"/>
          <a:lstStyle>
            <a:defPPr>
              <a:defRPr lang="de-DE"/>
            </a:defPPr>
            <a:lvl1pPr marL="0" algn="l" defTabSz="914400" rtl="0" eaLnBrk="1" latinLnBrk="0" hangingPunct="1">
              <a:defRPr kumimoji="0" sz="800" kern="1200">
                <a:solidFill>
                  <a:schemeClr val="accent5">
                    <a:lumMod val="50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mtClean="0"/>
              <a:t>www.km-bw.de</a:t>
            </a:r>
            <a:endParaRPr lang="de-DE" dirty="0"/>
          </a:p>
        </p:txBody>
      </p:sp>
      <p:sp>
        <p:nvSpPr>
          <p:cNvPr id="14" name="Rechteck 13"/>
          <p:cNvSpPr/>
          <p:nvPr userDrawn="1"/>
        </p:nvSpPr>
        <p:spPr bwMode="invGray">
          <a:xfrm>
            <a:off x="9084966" y="-2001"/>
            <a:ext cx="57626"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Rechteck 14"/>
          <p:cNvSpPr/>
          <p:nvPr userDrawn="1"/>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6" name="Rechteck 15"/>
          <p:cNvSpPr/>
          <p:nvPr userDrawn="1"/>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7" name="Rechteck 16"/>
          <p:cNvSpPr/>
          <p:nvPr userDrawn="1"/>
        </p:nvSpPr>
        <p:spPr bwMode="invGray">
          <a:xfrm>
            <a:off x="8915677" y="380"/>
            <a:ext cx="54864" cy="396000"/>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8" name="Rechteck 17"/>
          <p:cNvSpPr/>
          <p:nvPr userDrawn="1"/>
        </p:nvSpPr>
        <p:spPr bwMode="invGray">
          <a:xfrm>
            <a:off x="8975423" y="-2001"/>
            <a:ext cx="27432" cy="396000"/>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19"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646283" y="5976000"/>
            <a:ext cx="1851434" cy="75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Zwei Inhalte">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457200" y="1700808"/>
            <a:ext cx="4038600" cy="4032448"/>
          </a:xfrm>
          <a:prstGeom prst="rect">
            <a:avLst/>
          </a:prstGeom>
        </p:spPr>
        <p:txBody>
          <a:bodyPr>
            <a:normAutofit/>
          </a:bodyPr>
          <a:lstStyle>
            <a:lvl1pPr>
              <a:defRPr sz="2000"/>
            </a:lvl1pPr>
            <a:lvl2pPr>
              <a:defRPr sz="2000"/>
            </a:lvl2pPr>
            <a:lvl3pPr>
              <a:defRPr sz="2000"/>
            </a:lvl3pPr>
            <a:lvl4pPr>
              <a:defRPr sz="2000"/>
            </a:lvl4pPr>
            <a:lvl5pPr>
              <a:defRPr sz="2000"/>
            </a:lvl5pPr>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dirty="0"/>
          </a:p>
        </p:txBody>
      </p:sp>
      <p:sp>
        <p:nvSpPr>
          <p:cNvPr id="4" name="Inhaltsplatzhalter 3"/>
          <p:cNvSpPr>
            <a:spLocks noGrp="1"/>
          </p:cNvSpPr>
          <p:nvPr>
            <p:ph sz="half" idx="2" hasCustomPrompt="1"/>
          </p:nvPr>
        </p:nvSpPr>
        <p:spPr>
          <a:xfrm>
            <a:off x="4648200" y="1700808"/>
            <a:ext cx="4038600" cy="4032448"/>
          </a:xfrm>
          <a:prstGeom prst="rect">
            <a:avLst/>
          </a:prstGeom>
        </p:spPr>
        <p:txBody>
          <a:bodyPr>
            <a:normAutofit/>
          </a:bodyPr>
          <a:lstStyle>
            <a:lvl1pPr>
              <a:defRPr sz="2000"/>
            </a:lvl1pPr>
            <a:lvl2pPr>
              <a:defRPr sz="2000"/>
            </a:lvl2pPr>
            <a:lvl3pPr>
              <a:defRPr sz="2000"/>
            </a:lvl3pPr>
            <a:lvl4pPr>
              <a:defRPr sz="2000"/>
            </a:lvl4pPr>
            <a:lvl5pPr>
              <a:defRPr sz="2000"/>
            </a:lvl5pPr>
          </a:lstStyle>
          <a:p>
            <a:pPr lvl="0" eaLnBrk="1" latinLnBrk="0" hangingPunct="1"/>
            <a:r>
              <a:rPr lang="de-DE" dirty="0" smtClean="0"/>
              <a:t>Textmasterformat bearbeiten </a:t>
            </a:r>
          </a:p>
          <a:p>
            <a:pPr lvl="1" eaLnBrk="1" latinLnBrk="0" hangingPunct="1"/>
            <a:r>
              <a:rPr lang="de-DE" dirty="0" smtClean="0"/>
              <a:t>Zweite Ebene</a:t>
            </a:r>
          </a:p>
          <a:p>
            <a:pPr lvl="2" eaLnBrk="1" latinLnBrk="0" hangingPunct="1"/>
            <a:r>
              <a:rPr lang="de-DE" dirty="0" smtClean="0"/>
              <a:t>Dritte Ebene</a:t>
            </a:r>
          </a:p>
          <a:p>
            <a:pPr lvl="3" eaLnBrk="1" latinLnBrk="0" hangingPunct="1"/>
            <a:r>
              <a:rPr lang="de-DE" dirty="0" smtClean="0"/>
              <a:t>Vierte Ebene</a:t>
            </a:r>
          </a:p>
          <a:p>
            <a:pPr lvl="4" eaLnBrk="1" latinLnBrk="0" hangingPunct="1"/>
            <a:r>
              <a:rPr lang="de-DE" dirty="0" smtClean="0"/>
              <a:t>Fünfte Ebene</a:t>
            </a:r>
            <a:endParaRPr kumimoji="0" lang="en-US" dirty="0"/>
          </a:p>
        </p:txBody>
      </p:sp>
      <p:sp>
        <p:nvSpPr>
          <p:cNvPr id="5" name="Datumsplatzhalter 4"/>
          <p:cNvSpPr>
            <a:spLocks noGrp="1"/>
          </p:cNvSpPr>
          <p:nvPr>
            <p:ph type="dt" sz="half" idx="10"/>
          </p:nvPr>
        </p:nvSpPr>
        <p:spPr/>
        <p:txBody>
          <a:bodyPr/>
          <a:lstStyle/>
          <a:p>
            <a:fld id="{7D1EC2DF-A94C-4244-AEA1-27FDA3AEEAFA}" type="datetime1">
              <a:rPr lang="de-DE" smtClean="0"/>
              <a:t>07.07.2017</a:t>
            </a:fld>
            <a:endParaRPr lang="de-DE"/>
          </a:p>
        </p:txBody>
      </p:sp>
      <p:sp>
        <p:nvSpPr>
          <p:cNvPr id="6" name="Fußzeilenplatzhalter 5"/>
          <p:cNvSpPr>
            <a:spLocks noGrp="1"/>
          </p:cNvSpPr>
          <p:nvPr>
            <p:ph type="ftr" sz="quarter" idx="11"/>
          </p:nvPr>
        </p:nvSpPr>
        <p:spPr/>
        <p:txBody>
          <a:bodyPr/>
          <a:lstStyle/>
          <a:p>
            <a:r>
              <a:rPr lang="de-DE" smtClean="0"/>
              <a:t>www.km-bw.de</a:t>
            </a:r>
            <a:endParaRPr lang="de-DE" dirty="0"/>
          </a:p>
        </p:txBody>
      </p:sp>
      <p:sp>
        <p:nvSpPr>
          <p:cNvPr id="7" name="Rechteck 6"/>
          <p:cNvSpPr/>
          <p:nvPr userDrawn="1"/>
        </p:nvSpPr>
        <p:spPr>
          <a:xfrm>
            <a:off x="0" y="-1"/>
            <a:ext cx="9144000" cy="310663"/>
          </a:xfrm>
          <a:prstGeom prst="rect">
            <a:avLst/>
          </a:prstGeom>
          <a:solidFill>
            <a:srgbClr val="B70017"/>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hteck 7"/>
          <p:cNvSpPr/>
          <p:nvPr userDrawn="1"/>
        </p:nvSpPr>
        <p:spPr>
          <a:xfrm>
            <a:off x="-1409" y="380"/>
            <a:ext cx="9144001" cy="91441"/>
          </a:xfrm>
          <a:prstGeom prst="rect">
            <a:avLst/>
          </a:prstGeom>
          <a:solidFill>
            <a:schemeClr val="accent6"/>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hteck 8"/>
          <p:cNvSpPr/>
          <p:nvPr userDrawn="1"/>
        </p:nvSpPr>
        <p:spPr bwMode="invGray">
          <a:xfrm>
            <a:off x="9044481" y="-2001"/>
            <a:ext cx="27432"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Titelplatzhalter 21"/>
          <p:cNvSpPr txBox="1">
            <a:spLocks/>
          </p:cNvSpPr>
          <p:nvPr userDrawn="1"/>
        </p:nvSpPr>
        <p:spPr>
          <a:xfrm>
            <a:off x="457200" y="562000"/>
            <a:ext cx="8229600" cy="1066800"/>
          </a:xfrm>
          <a:prstGeom prst="rect">
            <a:avLst/>
          </a:prstGeom>
        </p:spPr>
        <p:txBody>
          <a:bodyPr vert="horz" anchor="ctr">
            <a:normAutofit fontScale="92500"/>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dirty="0" smtClean="0"/>
              <a:t>Titelmasterformat durch Klicken bearbeiten</a:t>
            </a:r>
            <a:endParaRPr lang="en-US" dirty="0"/>
          </a:p>
        </p:txBody>
      </p:sp>
      <p:sp>
        <p:nvSpPr>
          <p:cNvPr id="12" name="Datumsplatzhalter 13"/>
          <p:cNvSpPr txBox="1">
            <a:spLocks/>
          </p:cNvSpPr>
          <p:nvPr userDrawn="1"/>
        </p:nvSpPr>
        <p:spPr>
          <a:xfrm>
            <a:off x="7786800" y="5949280"/>
            <a:ext cx="900000" cy="360000"/>
          </a:xfrm>
          <a:prstGeom prst="rect">
            <a:avLst/>
          </a:prstGeom>
        </p:spPr>
        <p:txBody>
          <a:bodyPr vert="horz"/>
          <a:lstStyle>
            <a:defPPr>
              <a:defRPr lang="de-DE"/>
            </a:defPPr>
            <a:lvl1pPr marL="0" algn="r" defTabSz="914400" rtl="0" eaLnBrk="1" latinLnBrk="0" hangingPunct="1">
              <a:defRPr kumimoji="0" sz="800" kern="1200">
                <a:solidFill>
                  <a:schemeClr val="accent5">
                    <a:lumMod val="50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57544B-67EA-454E-8D77-134FF4203B51}" type="datetime1">
              <a:rPr lang="de-DE" smtClean="0"/>
              <a:pPr/>
              <a:t>07.07.2017</a:t>
            </a:fld>
            <a:endParaRPr lang="de-DE" dirty="0"/>
          </a:p>
        </p:txBody>
      </p:sp>
      <p:sp>
        <p:nvSpPr>
          <p:cNvPr id="13" name="Fußzeilenplatzhalter 2"/>
          <p:cNvSpPr txBox="1">
            <a:spLocks/>
          </p:cNvSpPr>
          <p:nvPr userDrawn="1"/>
        </p:nvSpPr>
        <p:spPr>
          <a:xfrm>
            <a:off x="467544" y="5949280"/>
            <a:ext cx="2700000" cy="360000"/>
          </a:xfrm>
          <a:prstGeom prst="rect">
            <a:avLst/>
          </a:prstGeom>
        </p:spPr>
        <p:txBody>
          <a:bodyPr vert="horz"/>
          <a:lstStyle>
            <a:defPPr>
              <a:defRPr lang="de-DE"/>
            </a:defPPr>
            <a:lvl1pPr marL="0" algn="l" defTabSz="914400" rtl="0" eaLnBrk="1" latinLnBrk="0" hangingPunct="1">
              <a:defRPr kumimoji="0" sz="800" kern="1200">
                <a:solidFill>
                  <a:schemeClr val="accent5">
                    <a:lumMod val="50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mtClean="0"/>
              <a:t>www.km-bw.de</a:t>
            </a:r>
            <a:endParaRPr lang="de-DE" dirty="0"/>
          </a:p>
        </p:txBody>
      </p:sp>
      <p:sp>
        <p:nvSpPr>
          <p:cNvPr id="15" name="Rechteck 14"/>
          <p:cNvSpPr/>
          <p:nvPr userDrawn="1"/>
        </p:nvSpPr>
        <p:spPr bwMode="invGray">
          <a:xfrm>
            <a:off x="9084966" y="-2001"/>
            <a:ext cx="57626"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6" name="Rechteck 15"/>
          <p:cNvSpPr/>
          <p:nvPr userDrawn="1"/>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7" name="Rechteck 16"/>
          <p:cNvSpPr/>
          <p:nvPr userDrawn="1"/>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8" name="Rechteck 17"/>
          <p:cNvSpPr/>
          <p:nvPr userDrawn="1"/>
        </p:nvSpPr>
        <p:spPr bwMode="invGray">
          <a:xfrm>
            <a:off x="8915677" y="380"/>
            <a:ext cx="54864" cy="396000"/>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hteck 18"/>
          <p:cNvSpPr/>
          <p:nvPr userDrawn="1"/>
        </p:nvSpPr>
        <p:spPr bwMode="invGray">
          <a:xfrm>
            <a:off x="8975423" y="-2001"/>
            <a:ext cx="27432" cy="396000"/>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20"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646283" y="5976000"/>
            <a:ext cx="1851434" cy="75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Vergleich">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467544" y="1844824"/>
            <a:ext cx="4032000" cy="457200"/>
          </a:xfrm>
          <a:prstGeom prst="rect">
            <a:avLst/>
          </a:prstGeom>
          <a:solidFill>
            <a:schemeClr val="accent1">
              <a:alpha val="25000"/>
            </a:schemeClr>
          </a:solidFill>
          <a:ln w="12700">
            <a:noFill/>
          </a:ln>
        </p:spPr>
        <p:txBody>
          <a:bodyPr anchor="ctr">
            <a:noAutofit/>
          </a:bodyPr>
          <a:lstStyle>
            <a:lvl1pPr marL="45720" indent="0">
              <a:buNone/>
              <a:defRPr sz="20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de-DE" smtClean="0"/>
              <a:t>Textmasterformat bearbeiten</a:t>
            </a:r>
          </a:p>
        </p:txBody>
      </p:sp>
      <p:sp>
        <p:nvSpPr>
          <p:cNvPr id="4" name="Textplatzhalter 3"/>
          <p:cNvSpPr>
            <a:spLocks noGrp="1"/>
          </p:cNvSpPr>
          <p:nvPr>
            <p:ph type="body" sz="half" idx="3"/>
          </p:nvPr>
        </p:nvSpPr>
        <p:spPr>
          <a:xfrm>
            <a:off x="4644008" y="1844824"/>
            <a:ext cx="4032000" cy="457200"/>
          </a:xfrm>
          <a:prstGeom prst="rect">
            <a:avLst/>
          </a:prstGeom>
          <a:solidFill>
            <a:schemeClr val="accent1">
              <a:alpha val="25000"/>
            </a:schemeClr>
          </a:solidFill>
          <a:ln w="12700">
            <a:noFill/>
          </a:ln>
        </p:spPr>
        <p:txBody>
          <a:bodyPr anchor="ctr">
            <a:noAutofit/>
          </a:bodyPr>
          <a:lstStyle>
            <a:lvl1pPr marL="45720" indent="0">
              <a:buNone/>
              <a:defRPr sz="20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de-DE" smtClean="0"/>
              <a:t>Textmasterformat bearbeiten</a:t>
            </a:r>
          </a:p>
        </p:txBody>
      </p:sp>
      <p:sp>
        <p:nvSpPr>
          <p:cNvPr id="5" name="Inhaltsplatzhalter 4"/>
          <p:cNvSpPr>
            <a:spLocks noGrp="1"/>
          </p:cNvSpPr>
          <p:nvPr>
            <p:ph sz="quarter" idx="2"/>
          </p:nvPr>
        </p:nvSpPr>
        <p:spPr>
          <a:xfrm>
            <a:off x="467544" y="2348880"/>
            <a:ext cx="4032000" cy="3528000"/>
          </a:xfrm>
          <a:prstGeom prst="rect">
            <a:avLst/>
          </a:prstGeom>
        </p:spPr>
        <p:txBody>
          <a:bodyPr/>
          <a:lstStyle>
            <a:lvl1pPr>
              <a:defRPr sz="2000"/>
            </a:lvl1pPr>
            <a:lvl2pPr>
              <a:defRPr sz="2000"/>
            </a:lvl2pPr>
            <a:lvl3pPr>
              <a:defRPr sz="1800"/>
            </a:lvl3pPr>
            <a:lvl4pPr>
              <a:defRPr sz="1600"/>
            </a:lvl4pPr>
            <a:lvl5pPr>
              <a:defRPr sz="1600"/>
            </a:lvl5pPr>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dirty="0"/>
          </a:p>
        </p:txBody>
      </p:sp>
      <p:sp>
        <p:nvSpPr>
          <p:cNvPr id="6" name="Inhaltsplatzhalter 5"/>
          <p:cNvSpPr>
            <a:spLocks noGrp="1"/>
          </p:cNvSpPr>
          <p:nvPr>
            <p:ph sz="quarter" idx="4"/>
          </p:nvPr>
        </p:nvSpPr>
        <p:spPr>
          <a:xfrm>
            <a:off x="4644008" y="2348880"/>
            <a:ext cx="4032000" cy="3528392"/>
          </a:xfrm>
          <a:prstGeom prst="rect">
            <a:avLst/>
          </a:prstGeom>
        </p:spPr>
        <p:txBody>
          <a:bodyPr/>
          <a:lstStyle>
            <a:lvl1pPr>
              <a:defRPr sz="2000"/>
            </a:lvl1pPr>
            <a:lvl2pPr>
              <a:defRPr sz="2000"/>
            </a:lvl2pPr>
            <a:lvl3pPr>
              <a:defRPr sz="1800"/>
            </a:lvl3pPr>
            <a:lvl4pPr>
              <a:defRPr sz="1600"/>
            </a:lvl4pPr>
            <a:lvl5pPr>
              <a:defRPr sz="1600"/>
            </a:lvl5pPr>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dirty="0"/>
          </a:p>
        </p:txBody>
      </p:sp>
      <p:sp>
        <p:nvSpPr>
          <p:cNvPr id="26" name="Datumsplatzhalter 25"/>
          <p:cNvSpPr>
            <a:spLocks noGrp="1"/>
          </p:cNvSpPr>
          <p:nvPr>
            <p:ph type="dt" sz="half" idx="10"/>
          </p:nvPr>
        </p:nvSpPr>
        <p:spPr/>
        <p:txBody>
          <a:bodyPr rtlCol="0"/>
          <a:lstStyle/>
          <a:p>
            <a:fld id="{CA10F7E9-7BFF-48F3-81A5-5613608BD0EF}" type="datetime1">
              <a:rPr lang="de-DE" smtClean="0"/>
              <a:t>07.07.2017</a:t>
            </a:fld>
            <a:endParaRPr lang="de-DE"/>
          </a:p>
        </p:txBody>
      </p:sp>
      <p:sp>
        <p:nvSpPr>
          <p:cNvPr id="28" name="Fußzeilenplatzhalter 27"/>
          <p:cNvSpPr>
            <a:spLocks noGrp="1"/>
          </p:cNvSpPr>
          <p:nvPr>
            <p:ph type="ftr" sz="quarter" idx="12"/>
          </p:nvPr>
        </p:nvSpPr>
        <p:spPr/>
        <p:txBody>
          <a:bodyPr rtlCol="0"/>
          <a:lstStyle/>
          <a:p>
            <a:r>
              <a:rPr lang="de-DE" smtClean="0"/>
              <a:t>www.km-bw.de</a:t>
            </a:r>
            <a:endParaRPr lang="de-DE" dirty="0"/>
          </a:p>
        </p:txBody>
      </p:sp>
      <p:sp>
        <p:nvSpPr>
          <p:cNvPr id="10" name="Titel 1"/>
          <p:cNvSpPr>
            <a:spLocks noGrp="1"/>
          </p:cNvSpPr>
          <p:nvPr>
            <p:ph type="title"/>
          </p:nvPr>
        </p:nvSpPr>
        <p:spPr>
          <a:xfrm>
            <a:off x="457200" y="692696"/>
            <a:ext cx="8229600" cy="1066800"/>
          </a:xfrm>
          <a:prstGeom prst="rect">
            <a:avLst/>
          </a:prstGeom>
        </p:spPr>
        <p:txBody>
          <a:bodyPr/>
          <a:lstStyle/>
          <a:p>
            <a:r>
              <a:rPr kumimoji="0" lang="de-DE" smtClean="0"/>
              <a:t>Titelmasterformat durch Klicken bearbeiten</a:t>
            </a:r>
            <a:endParaRPr kumimoji="0" lang="en-US" dirty="0"/>
          </a:p>
        </p:txBody>
      </p:sp>
      <p:sp>
        <p:nvSpPr>
          <p:cNvPr id="9" name="Rechteck 8"/>
          <p:cNvSpPr/>
          <p:nvPr userDrawn="1"/>
        </p:nvSpPr>
        <p:spPr>
          <a:xfrm>
            <a:off x="0" y="-1"/>
            <a:ext cx="9144000" cy="310663"/>
          </a:xfrm>
          <a:prstGeom prst="rect">
            <a:avLst/>
          </a:prstGeom>
          <a:solidFill>
            <a:srgbClr val="B70017"/>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hteck 10"/>
          <p:cNvSpPr/>
          <p:nvPr userDrawn="1"/>
        </p:nvSpPr>
        <p:spPr>
          <a:xfrm>
            <a:off x="-1409" y="380"/>
            <a:ext cx="9144001" cy="91441"/>
          </a:xfrm>
          <a:prstGeom prst="rect">
            <a:avLst/>
          </a:prstGeom>
          <a:solidFill>
            <a:schemeClr val="accent6"/>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hteck 11"/>
          <p:cNvSpPr/>
          <p:nvPr userDrawn="1"/>
        </p:nvSpPr>
        <p:spPr bwMode="invGray">
          <a:xfrm>
            <a:off x="9044481" y="-2001"/>
            <a:ext cx="27432"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Datumsplatzhalter 13"/>
          <p:cNvSpPr txBox="1">
            <a:spLocks/>
          </p:cNvSpPr>
          <p:nvPr userDrawn="1"/>
        </p:nvSpPr>
        <p:spPr>
          <a:xfrm>
            <a:off x="7786800" y="5949280"/>
            <a:ext cx="900000" cy="360000"/>
          </a:xfrm>
          <a:prstGeom prst="rect">
            <a:avLst/>
          </a:prstGeom>
        </p:spPr>
        <p:txBody>
          <a:bodyPr vert="horz"/>
          <a:lstStyle>
            <a:defPPr>
              <a:defRPr lang="de-DE"/>
            </a:defPPr>
            <a:lvl1pPr marL="0" algn="r" defTabSz="914400" rtl="0" eaLnBrk="1" latinLnBrk="0" hangingPunct="1">
              <a:defRPr kumimoji="0" sz="800" kern="1200">
                <a:solidFill>
                  <a:schemeClr val="accent5">
                    <a:lumMod val="50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57544B-67EA-454E-8D77-134FF4203B51}" type="datetime1">
              <a:rPr lang="de-DE" smtClean="0"/>
              <a:pPr/>
              <a:t>07.07.2017</a:t>
            </a:fld>
            <a:endParaRPr lang="de-DE" dirty="0"/>
          </a:p>
        </p:txBody>
      </p:sp>
      <p:sp>
        <p:nvSpPr>
          <p:cNvPr id="16" name="Fußzeilenplatzhalter 2"/>
          <p:cNvSpPr txBox="1">
            <a:spLocks/>
          </p:cNvSpPr>
          <p:nvPr userDrawn="1"/>
        </p:nvSpPr>
        <p:spPr>
          <a:xfrm>
            <a:off x="467544" y="5949280"/>
            <a:ext cx="2700000" cy="360000"/>
          </a:xfrm>
          <a:prstGeom prst="rect">
            <a:avLst/>
          </a:prstGeom>
        </p:spPr>
        <p:txBody>
          <a:bodyPr vert="horz"/>
          <a:lstStyle>
            <a:defPPr>
              <a:defRPr lang="de-DE"/>
            </a:defPPr>
            <a:lvl1pPr marL="0" algn="l" defTabSz="914400" rtl="0" eaLnBrk="1" latinLnBrk="0" hangingPunct="1">
              <a:defRPr kumimoji="0" sz="800" kern="1200">
                <a:solidFill>
                  <a:schemeClr val="accent5">
                    <a:lumMod val="50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mtClean="0"/>
              <a:t>www.km-bw.de</a:t>
            </a:r>
            <a:endParaRPr lang="de-DE" dirty="0"/>
          </a:p>
        </p:txBody>
      </p:sp>
      <p:sp>
        <p:nvSpPr>
          <p:cNvPr id="18" name="Rechteck 17"/>
          <p:cNvSpPr/>
          <p:nvPr userDrawn="1"/>
        </p:nvSpPr>
        <p:spPr bwMode="invGray">
          <a:xfrm>
            <a:off x="9084966" y="-2001"/>
            <a:ext cx="57626"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Rechteck 18"/>
          <p:cNvSpPr/>
          <p:nvPr userDrawn="1"/>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Rechteck 19"/>
          <p:cNvSpPr/>
          <p:nvPr userDrawn="1"/>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1" name="Rechteck 20"/>
          <p:cNvSpPr/>
          <p:nvPr userDrawn="1"/>
        </p:nvSpPr>
        <p:spPr bwMode="invGray">
          <a:xfrm>
            <a:off x="8915677" y="380"/>
            <a:ext cx="54864" cy="396000"/>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chteck 21"/>
          <p:cNvSpPr/>
          <p:nvPr userDrawn="1"/>
        </p:nvSpPr>
        <p:spPr bwMode="invGray">
          <a:xfrm>
            <a:off x="8975423" y="-2001"/>
            <a:ext cx="27432" cy="396000"/>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23"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646283" y="5976000"/>
            <a:ext cx="1851434" cy="75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Benutzerdefiniertes Layout">
    <p:spTree>
      <p:nvGrpSpPr>
        <p:cNvPr id="1" name=""/>
        <p:cNvGrpSpPr/>
        <p:nvPr/>
      </p:nvGrpSpPr>
      <p:grpSpPr>
        <a:xfrm>
          <a:off x="0" y="0"/>
          <a:ext cx="0" cy="0"/>
          <a:chOff x="0" y="0"/>
          <a:chExt cx="0" cy="0"/>
        </a:xfrm>
      </p:grpSpPr>
      <p:sp>
        <p:nvSpPr>
          <p:cNvPr id="3" name="Datumsplatzhalter 2"/>
          <p:cNvSpPr>
            <a:spLocks noGrp="1"/>
          </p:cNvSpPr>
          <p:nvPr>
            <p:ph type="dt" sz="half" idx="10"/>
          </p:nvPr>
        </p:nvSpPr>
        <p:spPr/>
        <p:txBody>
          <a:bodyPr/>
          <a:lstStyle/>
          <a:p>
            <a:fld id="{447947FF-8463-4682-951A-E3D4D6D16D95}" type="datetime1">
              <a:rPr lang="de-DE" smtClean="0"/>
              <a:t>07.07.2017</a:t>
            </a:fld>
            <a:endParaRPr lang="de-DE" dirty="0"/>
          </a:p>
        </p:txBody>
      </p:sp>
      <p:sp>
        <p:nvSpPr>
          <p:cNvPr id="4" name="Fußzeilenplatzhalter 3"/>
          <p:cNvSpPr>
            <a:spLocks noGrp="1"/>
          </p:cNvSpPr>
          <p:nvPr>
            <p:ph type="ftr" sz="quarter" idx="11"/>
          </p:nvPr>
        </p:nvSpPr>
        <p:spPr/>
        <p:txBody>
          <a:bodyPr/>
          <a:lstStyle/>
          <a:p>
            <a:r>
              <a:rPr lang="de-DE" smtClean="0"/>
              <a:t>www.km-bw.de</a:t>
            </a:r>
            <a:endParaRPr lang="de-DE" dirty="0"/>
          </a:p>
        </p:txBody>
      </p:sp>
      <p:sp>
        <p:nvSpPr>
          <p:cNvPr id="5" name="Rechteck 4"/>
          <p:cNvSpPr/>
          <p:nvPr userDrawn="1"/>
        </p:nvSpPr>
        <p:spPr>
          <a:xfrm>
            <a:off x="0" y="-1"/>
            <a:ext cx="9144000" cy="310663"/>
          </a:xfrm>
          <a:prstGeom prst="rect">
            <a:avLst/>
          </a:prstGeom>
          <a:solidFill>
            <a:srgbClr val="B70017"/>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Rechteck 5"/>
          <p:cNvSpPr/>
          <p:nvPr userDrawn="1"/>
        </p:nvSpPr>
        <p:spPr>
          <a:xfrm>
            <a:off x="-1409" y="380"/>
            <a:ext cx="9144001" cy="91441"/>
          </a:xfrm>
          <a:prstGeom prst="rect">
            <a:avLst/>
          </a:prstGeom>
          <a:solidFill>
            <a:schemeClr val="accent6"/>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hteck 6"/>
          <p:cNvSpPr/>
          <p:nvPr userDrawn="1"/>
        </p:nvSpPr>
        <p:spPr bwMode="invGray">
          <a:xfrm>
            <a:off x="9044481" y="-2001"/>
            <a:ext cx="27432"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elplatzhalter 21"/>
          <p:cNvSpPr txBox="1">
            <a:spLocks/>
          </p:cNvSpPr>
          <p:nvPr userDrawn="1"/>
        </p:nvSpPr>
        <p:spPr>
          <a:xfrm>
            <a:off x="457200" y="562000"/>
            <a:ext cx="8229600" cy="1066800"/>
          </a:xfrm>
          <a:prstGeom prst="rect">
            <a:avLst/>
          </a:prstGeom>
        </p:spPr>
        <p:txBody>
          <a:bodyPr vert="horz" anchor="ctr">
            <a:normAutofit fontScale="92500"/>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dirty="0" smtClean="0"/>
              <a:t>Titelmasterformat durch Klicken bearbeiten</a:t>
            </a:r>
            <a:endParaRPr lang="en-US" dirty="0"/>
          </a:p>
        </p:txBody>
      </p:sp>
      <p:sp>
        <p:nvSpPr>
          <p:cNvPr id="10" name="Datumsplatzhalter 13"/>
          <p:cNvSpPr txBox="1">
            <a:spLocks/>
          </p:cNvSpPr>
          <p:nvPr userDrawn="1"/>
        </p:nvSpPr>
        <p:spPr>
          <a:xfrm>
            <a:off x="7786800" y="5949280"/>
            <a:ext cx="900000" cy="360000"/>
          </a:xfrm>
          <a:prstGeom prst="rect">
            <a:avLst/>
          </a:prstGeom>
        </p:spPr>
        <p:txBody>
          <a:bodyPr vert="horz"/>
          <a:lstStyle>
            <a:defPPr>
              <a:defRPr lang="de-DE"/>
            </a:defPPr>
            <a:lvl1pPr marL="0" algn="r" defTabSz="914400" rtl="0" eaLnBrk="1" latinLnBrk="0" hangingPunct="1">
              <a:defRPr kumimoji="0" sz="800" kern="1200">
                <a:solidFill>
                  <a:schemeClr val="accent5">
                    <a:lumMod val="50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57544B-67EA-454E-8D77-134FF4203B51}" type="datetime1">
              <a:rPr lang="de-DE" smtClean="0"/>
              <a:pPr/>
              <a:t>07.07.2017</a:t>
            </a:fld>
            <a:endParaRPr lang="de-DE" dirty="0"/>
          </a:p>
        </p:txBody>
      </p:sp>
      <p:sp>
        <p:nvSpPr>
          <p:cNvPr id="11" name="Fußzeilenplatzhalter 2"/>
          <p:cNvSpPr txBox="1">
            <a:spLocks/>
          </p:cNvSpPr>
          <p:nvPr userDrawn="1"/>
        </p:nvSpPr>
        <p:spPr>
          <a:xfrm>
            <a:off x="467544" y="5949280"/>
            <a:ext cx="2700000" cy="360000"/>
          </a:xfrm>
          <a:prstGeom prst="rect">
            <a:avLst/>
          </a:prstGeom>
        </p:spPr>
        <p:txBody>
          <a:bodyPr vert="horz"/>
          <a:lstStyle>
            <a:defPPr>
              <a:defRPr lang="de-DE"/>
            </a:defPPr>
            <a:lvl1pPr marL="0" algn="l" defTabSz="914400" rtl="0" eaLnBrk="1" latinLnBrk="0" hangingPunct="1">
              <a:defRPr kumimoji="0" sz="800" kern="1200">
                <a:solidFill>
                  <a:schemeClr val="accent5">
                    <a:lumMod val="50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mtClean="0"/>
              <a:t>www.km-bw.de</a:t>
            </a:r>
            <a:endParaRPr lang="de-DE" dirty="0"/>
          </a:p>
        </p:txBody>
      </p:sp>
      <p:sp>
        <p:nvSpPr>
          <p:cNvPr id="12" name="Rechteck 11"/>
          <p:cNvSpPr/>
          <p:nvPr userDrawn="1"/>
        </p:nvSpPr>
        <p:spPr bwMode="invGray">
          <a:xfrm>
            <a:off x="9084966" y="-2001"/>
            <a:ext cx="57626"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hteck 12"/>
          <p:cNvSpPr/>
          <p:nvPr userDrawn="1"/>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Rechteck 13"/>
          <p:cNvSpPr/>
          <p:nvPr userDrawn="1"/>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hteck 14"/>
          <p:cNvSpPr/>
          <p:nvPr userDrawn="1"/>
        </p:nvSpPr>
        <p:spPr bwMode="invGray">
          <a:xfrm>
            <a:off x="8915677" y="380"/>
            <a:ext cx="54864" cy="396000"/>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6" name="Rechteck 15"/>
          <p:cNvSpPr/>
          <p:nvPr userDrawn="1"/>
        </p:nvSpPr>
        <p:spPr bwMode="invGray">
          <a:xfrm>
            <a:off x="8975423" y="-2001"/>
            <a:ext cx="27432" cy="396000"/>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17"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646283" y="5976000"/>
            <a:ext cx="1851434" cy="75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1542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4D66A301-2597-4B32-9B19-300145AB3A74}" type="datetime1">
              <a:rPr lang="de-DE" smtClean="0"/>
              <a:t>07.07.2017</a:t>
            </a:fld>
            <a:endParaRPr lang="de-DE"/>
          </a:p>
        </p:txBody>
      </p:sp>
      <p:sp>
        <p:nvSpPr>
          <p:cNvPr id="3" name="Fußzeilenplatzhalter 2"/>
          <p:cNvSpPr>
            <a:spLocks noGrp="1"/>
          </p:cNvSpPr>
          <p:nvPr>
            <p:ph type="ftr" sz="quarter" idx="11"/>
          </p:nvPr>
        </p:nvSpPr>
        <p:spPr/>
        <p:txBody>
          <a:bodyPr/>
          <a:lstStyle/>
          <a:p>
            <a:r>
              <a:rPr lang="de-DE" smtClean="0"/>
              <a:t>www.km-bw.de</a:t>
            </a:r>
            <a:endParaRPr lang="de-DE" dirty="0"/>
          </a:p>
        </p:txBody>
      </p:sp>
      <p:sp>
        <p:nvSpPr>
          <p:cNvPr id="4" name="Rechteck 3"/>
          <p:cNvSpPr/>
          <p:nvPr userDrawn="1"/>
        </p:nvSpPr>
        <p:spPr>
          <a:xfrm>
            <a:off x="0" y="-1"/>
            <a:ext cx="9144000" cy="310663"/>
          </a:xfrm>
          <a:prstGeom prst="rect">
            <a:avLst/>
          </a:prstGeom>
          <a:solidFill>
            <a:srgbClr val="B70017"/>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Rechteck 4"/>
          <p:cNvSpPr/>
          <p:nvPr userDrawn="1"/>
        </p:nvSpPr>
        <p:spPr>
          <a:xfrm>
            <a:off x="-1409" y="380"/>
            <a:ext cx="9144001" cy="91441"/>
          </a:xfrm>
          <a:prstGeom prst="rect">
            <a:avLst/>
          </a:prstGeom>
          <a:solidFill>
            <a:schemeClr val="accent6"/>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Rechteck 5"/>
          <p:cNvSpPr/>
          <p:nvPr userDrawn="1"/>
        </p:nvSpPr>
        <p:spPr bwMode="invGray">
          <a:xfrm>
            <a:off x="9044481" y="-2001"/>
            <a:ext cx="27432"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Datumsplatzhalter 13"/>
          <p:cNvSpPr txBox="1">
            <a:spLocks/>
          </p:cNvSpPr>
          <p:nvPr userDrawn="1"/>
        </p:nvSpPr>
        <p:spPr>
          <a:xfrm>
            <a:off x="7786800" y="5949280"/>
            <a:ext cx="900000" cy="360000"/>
          </a:xfrm>
          <a:prstGeom prst="rect">
            <a:avLst/>
          </a:prstGeom>
        </p:spPr>
        <p:txBody>
          <a:bodyPr vert="horz"/>
          <a:lstStyle>
            <a:defPPr>
              <a:defRPr lang="de-DE"/>
            </a:defPPr>
            <a:lvl1pPr marL="0" algn="r" defTabSz="914400" rtl="0" eaLnBrk="1" latinLnBrk="0" hangingPunct="1">
              <a:defRPr kumimoji="0" sz="800" kern="1200">
                <a:solidFill>
                  <a:schemeClr val="accent5">
                    <a:lumMod val="50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dirty="0" smtClean="0"/>
              <a:t>21.01.2015</a:t>
            </a:r>
            <a:endParaRPr lang="de-DE" dirty="0"/>
          </a:p>
        </p:txBody>
      </p:sp>
      <p:sp>
        <p:nvSpPr>
          <p:cNvPr id="10" name="Fußzeilenplatzhalter 2"/>
          <p:cNvSpPr txBox="1">
            <a:spLocks/>
          </p:cNvSpPr>
          <p:nvPr userDrawn="1"/>
        </p:nvSpPr>
        <p:spPr>
          <a:xfrm>
            <a:off x="467544" y="5949280"/>
            <a:ext cx="2700000" cy="360000"/>
          </a:xfrm>
          <a:prstGeom prst="rect">
            <a:avLst/>
          </a:prstGeom>
        </p:spPr>
        <p:txBody>
          <a:bodyPr vert="horz"/>
          <a:lstStyle>
            <a:defPPr>
              <a:defRPr lang="de-DE"/>
            </a:defPPr>
            <a:lvl1pPr marL="0" algn="l" defTabSz="914400" rtl="0" eaLnBrk="1" latinLnBrk="0" hangingPunct="1">
              <a:defRPr kumimoji="0" sz="800" kern="1200">
                <a:solidFill>
                  <a:schemeClr val="accent5">
                    <a:lumMod val="50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mtClean="0"/>
              <a:t>www.km-bw.de</a:t>
            </a:r>
            <a:endParaRPr lang="de-DE" dirty="0"/>
          </a:p>
        </p:txBody>
      </p:sp>
      <p:sp>
        <p:nvSpPr>
          <p:cNvPr id="11" name="Rechteck 10"/>
          <p:cNvSpPr/>
          <p:nvPr userDrawn="1"/>
        </p:nvSpPr>
        <p:spPr bwMode="invGray">
          <a:xfrm>
            <a:off x="9084966" y="-2001"/>
            <a:ext cx="57626"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hteck 11"/>
          <p:cNvSpPr/>
          <p:nvPr userDrawn="1"/>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hteck 12"/>
          <p:cNvSpPr/>
          <p:nvPr userDrawn="1"/>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hteck 13"/>
          <p:cNvSpPr/>
          <p:nvPr userDrawn="1"/>
        </p:nvSpPr>
        <p:spPr bwMode="invGray">
          <a:xfrm>
            <a:off x="8915677" y="380"/>
            <a:ext cx="54864" cy="396000"/>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hteck 14"/>
          <p:cNvSpPr/>
          <p:nvPr userDrawn="1"/>
        </p:nvSpPr>
        <p:spPr bwMode="invGray">
          <a:xfrm>
            <a:off x="8975423" y="-2001"/>
            <a:ext cx="27432" cy="396000"/>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1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646283" y="5976000"/>
            <a:ext cx="1851434" cy="75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5364088" y="764704"/>
            <a:ext cx="3383280" cy="792088"/>
          </a:xfrm>
          <a:prstGeom prst="rect">
            <a:avLst/>
          </a:prstGeom>
        </p:spPr>
        <p:txBody>
          <a:bodyPr anchor="b">
            <a:noAutofit/>
          </a:bodyPr>
          <a:lstStyle>
            <a:lvl1pPr algn="l">
              <a:buNone/>
              <a:defRPr sz="2400" b="1"/>
            </a:lvl1pPr>
          </a:lstStyle>
          <a:p>
            <a:r>
              <a:rPr kumimoji="0" lang="de-DE" smtClean="0"/>
              <a:t>Titelmasterformat durch Klicken bearbeiten</a:t>
            </a:r>
            <a:endParaRPr kumimoji="0" lang="en-US" dirty="0"/>
          </a:p>
        </p:txBody>
      </p:sp>
      <p:sp>
        <p:nvSpPr>
          <p:cNvPr id="3" name="Textplatzhalter 2"/>
          <p:cNvSpPr>
            <a:spLocks noGrp="1"/>
          </p:cNvSpPr>
          <p:nvPr>
            <p:ph type="body" idx="2"/>
          </p:nvPr>
        </p:nvSpPr>
        <p:spPr>
          <a:xfrm>
            <a:off x="5364088" y="1628801"/>
            <a:ext cx="3383280" cy="4248472"/>
          </a:xfrm>
          <a:prstGeom prst="rect">
            <a:avLst/>
          </a:prstGeom>
        </p:spPr>
        <p:txBody>
          <a:bodyPr>
            <a:normAutofit/>
          </a:bodyPr>
          <a:lstStyle>
            <a:lvl1pPr marL="9144" indent="0">
              <a:buNone/>
              <a:defRPr sz="2000"/>
            </a:lvl1pPr>
            <a:lvl2pPr>
              <a:buNone/>
              <a:defRPr sz="1200"/>
            </a:lvl2pPr>
            <a:lvl3pPr>
              <a:buNone/>
              <a:defRPr sz="1000"/>
            </a:lvl3pPr>
            <a:lvl4pPr>
              <a:buNone/>
              <a:defRPr sz="900"/>
            </a:lvl4pPr>
            <a:lvl5pPr>
              <a:buNone/>
              <a:defRPr sz="900"/>
            </a:lvl5pPr>
          </a:lstStyle>
          <a:p>
            <a:pPr lvl="0" eaLnBrk="1" latinLnBrk="0" hangingPunct="1"/>
            <a:r>
              <a:rPr kumimoji="0" lang="de-DE" smtClean="0"/>
              <a:t>Textmasterformat bearbeiten</a:t>
            </a:r>
          </a:p>
        </p:txBody>
      </p:sp>
      <p:sp>
        <p:nvSpPr>
          <p:cNvPr id="4" name="Inhaltsplatzhalter 3"/>
          <p:cNvSpPr>
            <a:spLocks noGrp="1"/>
          </p:cNvSpPr>
          <p:nvPr>
            <p:ph sz="half" idx="1"/>
          </p:nvPr>
        </p:nvSpPr>
        <p:spPr>
          <a:xfrm>
            <a:off x="467544" y="764704"/>
            <a:ext cx="4787208" cy="5112568"/>
          </a:xfrm>
          <a:prstGeom prst="rect">
            <a:avLst/>
          </a:prstGeom>
        </p:spPr>
        <p:txBody>
          <a:bodyPr/>
          <a:lstStyle>
            <a:lvl1pPr>
              <a:defRPr sz="2800"/>
            </a:lvl1pPr>
            <a:lvl2pPr>
              <a:defRPr sz="2600"/>
            </a:lvl2pPr>
            <a:lvl3pPr>
              <a:defRPr sz="2400"/>
            </a:lvl3pPr>
            <a:lvl4pPr>
              <a:defRPr sz="2200"/>
            </a:lvl4pPr>
            <a:lvl5pPr>
              <a:defRPr sz="2000"/>
            </a:lvl5pPr>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dirty="0"/>
          </a:p>
        </p:txBody>
      </p:sp>
      <p:sp>
        <p:nvSpPr>
          <p:cNvPr id="5" name="Datumsplatzhalter 4"/>
          <p:cNvSpPr>
            <a:spLocks noGrp="1"/>
          </p:cNvSpPr>
          <p:nvPr>
            <p:ph type="dt" sz="half" idx="10"/>
          </p:nvPr>
        </p:nvSpPr>
        <p:spPr>
          <a:xfrm>
            <a:off x="7847368" y="5949280"/>
            <a:ext cx="900000" cy="360000"/>
          </a:xfrm>
        </p:spPr>
        <p:txBody>
          <a:bodyPr/>
          <a:lstStyle/>
          <a:p>
            <a:fld id="{3465DB18-6750-4112-9000-CDFFE04A1983}" type="datetime1">
              <a:rPr lang="de-DE" smtClean="0"/>
              <a:t>07.07.2017</a:t>
            </a:fld>
            <a:endParaRPr lang="de-DE"/>
          </a:p>
        </p:txBody>
      </p:sp>
      <p:sp>
        <p:nvSpPr>
          <p:cNvPr id="6" name="Fußzeilenplatzhalter 5"/>
          <p:cNvSpPr>
            <a:spLocks noGrp="1"/>
          </p:cNvSpPr>
          <p:nvPr>
            <p:ph type="ftr" sz="quarter" idx="11"/>
          </p:nvPr>
        </p:nvSpPr>
        <p:spPr/>
        <p:txBody>
          <a:bodyPr/>
          <a:lstStyle/>
          <a:p>
            <a:r>
              <a:rPr lang="de-DE" smtClean="0"/>
              <a:t>www.km-bw.de</a:t>
            </a:r>
            <a:endParaRPr lang="de-DE" dirty="0"/>
          </a:p>
        </p:txBody>
      </p:sp>
      <p:sp>
        <p:nvSpPr>
          <p:cNvPr id="7" name="Rechteck 6"/>
          <p:cNvSpPr/>
          <p:nvPr userDrawn="1"/>
        </p:nvSpPr>
        <p:spPr>
          <a:xfrm>
            <a:off x="0" y="-1"/>
            <a:ext cx="9144000" cy="310663"/>
          </a:xfrm>
          <a:prstGeom prst="rect">
            <a:avLst/>
          </a:prstGeom>
          <a:solidFill>
            <a:srgbClr val="B70017"/>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hteck 7"/>
          <p:cNvSpPr/>
          <p:nvPr userDrawn="1"/>
        </p:nvSpPr>
        <p:spPr>
          <a:xfrm>
            <a:off x="-1409" y="380"/>
            <a:ext cx="9144001" cy="91441"/>
          </a:xfrm>
          <a:prstGeom prst="rect">
            <a:avLst/>
          </a:prstGeom>
          <a:solidFill>
            <a:schemeClr val="accent6"/>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hteck 8"/>
          <p:cNvSpPr/>
          <p:nvPr userDrawn="1"/>
        </p:nvSpPr>
        <p:spPr bwMode="invGray">
          <a:xfrm>
            <a:off x="9044481" y="-2001"/>
            <a:ext cx="27432"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Datumsplatzhalter 13"/>
          <p:cNvSpPr txBox="1">
            <a:spLocks/>
          </p:cNvSpPr>
          <p:nvPr userDrawn="1"/>
        </p:nvSpPr>
        <p:spPr>
          <a:xfrm>
            <a:off x="7786800" y="5949280"/>
            <a:ext cx="900000" cy="360000"/>
          </a:xfrm>
          <a:prstGeom prst="rect">
            <a:avLst/>
          </a:prstGeom>
        </p:spPr>
        <p:txBody>
          <a:bodyPr vert="horz"/>
          <a:lstStyle>
            <a:defPPr>
              <a:defRPr lang="de-DE"/>
            </a:defPPr>
            <a:lvl1pPr marL="0" algn="r" defTabSz="914400" rtl="0" eaLnBrk="1" latinLnBrk="0" hangingPunct="1">
              <a:defRPr kumimoji="0" sz="800" kern="1200">
                <a:solidFill>
                  <a:schemeClr val="accent5">
                    <a:lumMod val="50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57544B-67EA-454E-8D77-134FF4203B51}" type="datetime1">
              <a:rPr lang="de-DE" smtClean="0"/>
              <a:pPr/>
              <a:t>07.07.2017</a:t>
            </a:fld>
            <a:endParaRPr lang="de-DE" dirty="0"/>
          </a:p>
        </p:txBody>
      </p:sp>
      <p:sp>
        <p:nvSpPr>
          <p:cNvPr id="13" name="Fußzeilenplatzhalter 2"/>
          <p:cNvSpPr txBox="1">
            <a:spLocks/>
          </p:cNvSpPr>
          <p:nvPr userDrawn="1"/>
        </p:nvSpPr>
        <p:spPr>
          <a:xfrm>
            <a:off x="467544" y="5949280"/>
            <a:ext cx="2700000" cy="360000"/>
          </a:xfrm>
          <a:prstGeom prst="rect">
            <a:avLst/>
          </a:prstGeom>
        </p:spPr>
        <p:txBody>
          <a:bodyPr vert="horz"/>
          <a:lstStyle>
            <a:defPPr>
              <a:defRPr lang="de-DE"/>
            </a:defPPr>
            <a:lvl1pPr marL="0" algn="l" defTabSz="914400" rtl="0" eaLnBrk="1" latinLnBrk="0" hangingPunct="1">
              <a:defRPr kumimoji="0" sz="800" kern="1200">
                <a:solidFill>
                  <a:schemeClr val="accent5">
                    <a:lumMod val="50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mtClean="0"/>
              <a:t>www.km-bw.de</a:t>
            </a:r>
            <a:endParaRPr lang="de-DE" dirty="0"/>
          </a:p>
        </p:txBody>
      </p:sp>
      <p:sp>
        <p:nvSpPr>
          <p:cNvPr id="14" name="Rechteck 13"/>
          <p:cNvSpPr/>
          <p:nvPr userDrawn="1"/>
        </p:nvSpPr>
        <p:spPr bwMode="invGray">
          <a:xfrm>
            <a:off x="9084966" y="-2001"/>
            <a:ext cx="57626"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Rechteck 14"/>
          <p:cNvSpPr/>
          <p:nvPr userDrawn="1"/>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6" name="Rechteck 15"/>
          <p:cNvSpPr/>
          <p:nvPr userDrawn="1"/>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7" name="Rechteck 16"/>
          <p:cNvSpPr/>
          <p:nvPr userDrawn="1"/>
        </p:nvSpPr>
        <p:spPr bwMode="invGray">
          <a:xfrm>
            <a:off x="8915677" y="380"/>
            <a:ext cx="54864" cy="396000"/>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8" name="Rechteck 17"/>
          <p:cNvSpPr/>
          <p:nvPr userDrawn="1"/>
        </p:nvSpPr>
        <p:spPr bwMode="invGray">
          <a:xfrm>
            <a:off x="8975423" y="-2001"/>
            <a:ext cx="27432" cy="396000"/>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19"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646283" y="5976000"/>
            <a:ext cx="1851434" cy="75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DE9"/>
        </a:solidFill>
        <a:effectLst/>
      </p:bgPr>
    </p:bg>
    <p:spTree>
      <p:nvGrpSpPr>
        <p:cNvPr id="1" name=""/>
        <p:cNvGrpSpPr/>
        <p:nvPr/>
      </p:nvGrpSpPr>
      <p:grpSpPr>
        <a:xfrm>
          <a:off x="0" y="0"/>
          <a:ext cx="0" cy="0"/>
          <a:chOff x="0" y="0"/>
          <a:chExt cx="0" cy="0"/>
        </a:xfrm>
      </p:grpSpPr>
      <p:sp>
        <p:nvSpPr>
          <p:cNvPr id="29" name="Rechteck 28"/>
          <p:cNvSpPr/>
          <p:nvPr/>
        </p:nvSpPr>
        <p:spPr>
          <a:xfrm>
            <a:off x="0" y="-1"/>
            <a:ext cx="9144000" cy="310663"/>
          </a:xfrm>
          <a:prstGeom prst="rect">
            <a:avLst/>
          </a:prstGeom>
          <a:solidFill>
            <a:srgbClr val="B70017"/>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hteck 29"/>
          <p:cNvSpPr/>
          <p:nvPr/>
        </p:nvSpPr>
        <p:spPr>
          <a:xfrm>
            <a:off x="-1409" y="380"/>
            <a:ext cx="9144001" cy="91441"/>
          </a:xfrm>
          <a:prstGeom prst="rect">
            <a:avLst/>
          </a:prstGeom>
          <a:solidFill>
            <a:schemeClr val="accent6"/>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6" name="Rechteck 35"/>
          <p:cNvSpPr/>
          <p:nvPr/>
        </p:nvSpPr>
        <p:spPr bwMode="invGray">
          <a:xfrm>
            <a:off x="9044481" y="-2001"/>
            <a:ext cx="27432"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Datumsplatzhalter 13"/>
          <p:cNvSpPr>
            <a:spLocks noGrp="1"/>
          </p:cNvSpPr>
          <p:nvPr>
            <p:ph type="dt" sz="half" idx="2"/>
          </p:nvPr>
        </p:nvSpPr>
        <p:spPr>
          <a:xfrm>
            <a:off x="6660232" y="5949280"/>
            <a:ext cx="2026568" cy="360000"/>
          </a:xfrm>
          <a:prstGeom prst="rect">
            <a:avLst/>
          </a:prstGeom>
        </p:spPr>
        <p:txBody>
          <a:bodyPr vert="horz"/>
          <a:lstStyle>
            <a:lvl1pPr algn="r" eaLnBrk="1" latinLnBrk="0" hangingPunct="1">
              <a:defRPr kumimoji="0" sz="800">
                <a:solidFill>
                  <a:schemeClr val="accent5">
                    <a:lumMod val="50000"/>
                  </a:schemeClr>
                </a:solidFill>
                <a:latin typeface="Arial" panose="020B0604020202020204" pitchFamily="34" charset="0"/>
                <a:cs typeface="Arial" panose="020B0604020202020204" pitchFamily="34" charset="0"/>
              </a:defRPr>
            </a:lvl1pPr>
          </a:lstStyle>
          <a:p>
            <a:r>
              <a:rPr lang="de-DE" dirty="0" smtClean="0"/>
              <a:t>21.01.2015      Folie </a:t>
            </a:r>
            <a:fld id="{C4824ECB-6DBD-42BF-ACEE-EFB50AADB91F}" type="slidenum">
              <a:rPr lang="de-DE" smtClean="0"/>
              <a:pPr/>
              <a:t>‹Nr.›</a:t>
            </a:fld>
            <a:endParaRPr lang="de-DE" dirty="0"/>
          </a:p>
        </p:txBody>
      </p:sp>
      <p:sp>
        <p:nvSpPr>
          <p:cNvPr id="3" name="Fußzeilenplatzhalter 2"/>
          <p:cNvSpPr>
            <a:spLocks noGrp="1"/>
          </p:cNvSpPr>
          <p:nvPr>
            <p:ph type="ftr" sz="quarter" idx="3"/>
          </p:nvPr>
        </p:nvSpPr>
        <p:spPr>
          <a:xfrm>
            <a:off x="467544" y="5949280"/>
            <a:ext cx="2700000" cy="360000"/>
          </a:xfrm>
          <a:prstGeom prst="rect">
            <a:avLst/>
          </a:prstGeom>
        </p:spPr>
        <p:txBody>
          <a:bodyPr vert="horz"/>
          <a:lstStyle>
            <a:lvl1pPr algn="l" eaLnBrk="1" latinLnBrk="0" hangingPunct="1">
              <a:defRPr kumimoji="0" sz="800">
                <a:solidFill>
                  <a:schemeClr val="accent5">
                    <a:lumMod val="50000"/>
                  </a:schemeClr>
                </a:solidFill>
                <a:latin typeface="Arial" panose="020B0604020202020204" pitchFamily="34" charset="0"/>
                <a:cs typeface="Arial" panose="020B0604020202020204" pitchFamily="34" charset="0"/>
              </a:defRPr>
            </a:lvl1pPr>
          </a:lstStyle>
          <a:p>
            <a:r>
              <a:rPr lang="de-DE" smtClean="0"/>
              <a:t>www.km-bw.de</a:t>
            </a:r>
            <a:endParaRPr lang="de-DE" dirty="0"/>
          </a:p>
        </p:txBody>
      </p:sp>
      <p:sp>
        <p:nvSpPr>
          <p:cNvPr id="35" name="Rechteck 34"/>
          <p:cNvSpPr/>
          <p:nvPr/>
        </p:nvSpPr>
        <p:spPr bwMode="invGray">
          <a:xfrm>
            <a:off x="9084966" y="-2001"/>
            <a:ext cx="57626"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0" name="Rechteck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hteck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hteck 38"/>
          <p:cNvSpPr/>
          <p:nvPr/>
        </p:nvSpPr>
        <p:spPr bwMode="invGray">
          <a:xfrm>
            <a:off x="8915677" y="380"/>
            <a:ext cx="54864" cy="396000"/>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hteck 37"/>
          <p:cNvSpPr/>
          <p:nvPr/>
        </p:nvSpPr>
        <p:spPr bwMode="invGray">
          <a:xfrm>
            <a:off x="8975423" y="-2001"/>
            <a:ext cx="27432" cy="396000"/>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16"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646283" y="5976000"/>
            <a:ext cx="1851434" cy="75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3675" r:id="rId1"/>
    <p:sldLayoutId id="2147483676" r:id="rId2"/>
    <p:sldLayoutId id="2147483678" r:id="rId3"/>
    <p:sldLayoutId id="2147483679" r:id="rId4"/>
    <p:sldLayoutId id="2147483686" r:id="rId5"/>
    <p:sldLayoutId id="2147483681" r:id="rId6"/>
    <p:sldLayoutId id="2147483682" r:id="rId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p:txStyles>
    <p:title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p:titleStyle>
    <p:bodyStyle>
      <a:lvl1pPr marL="365760" indent="-256032"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58368" indent="-246888"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923544" indent="-219456"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179576" indent="-201168"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1389888" indent="-182880" algn="l" rtl="0" eaLnBrk="1" latinLnBrk="0" hangingPunct="1">
        <a:spcBef>
          <a:spcPts val="300"/>
        </a:spcBef>
        <a:buClr>
          <a:schemeClr val="tx1">
            <a:lumMod val="65000"/>
            <a:lumOff val="35000"/>
          </a:schemeClr>
        </a:buClr>
        <a:buFont typeface="Arial" pitchFamily="34" charset="0"/>
        <a:buChar char="•"/>
        <a:defRPr kumimoji="0"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457200" y="1916832"/>
            <a:ext cx="8333557" cy="1686049"/>
          </a:xfrm>
        </p:spPr>
        <p:txBody>
          <a:bodyPr/>
          <a:lstStyle/>
          <a:p>
            <a:r>
              <a:rPr lang="de-DE" sz="3600" b="1" dirty="0">
                <a:latin typeface="Arial" panose="020B0604020202020204" pitchFamily="34" charset="0"/>
                <a:cs typeface="Arial" panose="020B0604020202020204" pitchFamily="34" charset="0"/>
              </a:rPr>
              <a:t>Informationen zum Vorbereitungsdienst </a:t>
            </a:r>
            <a:br>
              <a:rPr lang="de-DE" sz="3600" b="1" dirty="0">
                <a:latin typeface="Arial" panose="020B0604020202020204" pitchFamily="34" charset="0"/>
                <a:cs typeface="Arial" panose="020B0604020202020204" pitchFamily="34" charset="0"/>
              </a:rPr>
            </a:br>
            <a:r>
              <a:rPr lang="de-DE" sz="3600" b="1" dirty="0" smtClean="0">
                <a:latin typeface="Arial" panose="020B0604020202020204" pitchFamily="34" charset="0"/>
                <a:cs typeface="Arial" panose="020B0604020202020204" pitchFamily="34" charset="0"/>
              </a:rPr>
              <a:t>an GS-Seminaren</a:t>
            </a:r>
            <a:endParaRPr lang="de-DE" sz="3600" dirty="0">
              <a:latin typeface="Arial" panose="020B0604020202020204" pitchFamily="34" charset="0"/>
              <a:cs typeface="Arial" panose="020B0604020202020204" pitchFamily="34" charset="0"/>
            </a:endParaRPr>
          </a:p>
        </p:txBody>
      </p:sp>
      <p:sp>
        <p:nvSpPr>
          <p:cNvPr id="3" name="Untertitel 2"/>
          <p:cNvSpPr>
            <a:spLocks noGrp="1"/>
          </p:cNvSpPr>
          <p:nvPr>
            <p:ph type="subTitle" idx="1"/>
          </p:nvPr>
        </p:nvSpPr>
        <p:spPr>
          <a:xfrm>
            <a:off x="467544" y="3861048"/>
            <a:ext cx="4931619" cy="1690138"/>
          </a:xfrm>
        </p:spPr>
        <p:txBody>
          <a:bodyPr/>
          <a:lstStyle/>
          <a:p>
            <a:r>
              <a:rPr lang="de-DE" sz="2000" dirty="0" smtClean="0"/>
              <a:t>Thomas Schwarz </a:t>
            </a:r>
            <a:r>
              <a:rPr lang="de-DE" sz="2000" dirty="0"/>
              <a:t>(KM, </a:t>
            </a:r>
            <a:r>
              <a:rPr lang="de-DE" sz="2000" dirty="0" err="1"/>
              <a:t>Ref</a:t>
            </a:r>
            <a:r>
              <a:rPr lang="de-DE" sz="2000" dirty="0"/>
              <a:t>. </a:t>
            </a:r>
            <a:r>
              <a:rPr lang="de-DE" sz="2000" dirty="0" smtClean="0"/>
              <a:t>21, LLPA)</a:t>
            </a:r>
            <a:endParaRPr lang="de-DE" sz="2000" dirty="0"/>
          </a:p>
          <a:p>
            <a:r>
              <a:rPr lang="de-DE" sz="2000" dirty="0" smtClean="0"/>
              <a:t>Annely Zeeb (KM, </a:t>
            </a:r>
            <a:r>
              <a:rPr lang="de-DE" sz="2000" dirty="0" err="1" smtClean="0"/>
              <a:t>Ref</a:t>
            </a:r>
            <a:r>
              <a:rPr lang="de-DE" sz="2000" dirty="0" smtClean="0"/>
              <a:t>. 23)</a:t>
            </a:r>
          </a:p>
          <a:p>
            <a:endParaRPr lang="de-DE" dirty="0"/>
          </a:p>
        </p:txBody>
      </p:sp>
    </p:spTree>
    <p:extLst>
      <p:ext uri="{BB962C8B-B14F-4D97-AF65-F5344CB8AC3E}">
        <p14:creationId xmlns:p14="http://schemas.microsoft.com/office/powerpoint/2010/main" val="1527544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2"/>
          <p:cNvSpPr txBox="1">
            <a:spLocks noChangeArrowheads="1"/>
          </p:cNvSpPr>
          <p:nvPr/>
        </p:nvSpPr>
        <p:spPr bwMode="auto">
          <a:xfrm>
            <a:off x="227013" y="548680"/>
            <a:ext cx="2592387" cy="646112"/>
          </a:xfrm>
          <a:prstGeom prst="rect">
            <a:avLst/>
          </a:prstGeom>
          <a:solidFill>
            <a:srgbClr val="FFFF99"/>
          </a:solidFill>
          <a:ln w="9525">
            <a:solidFill>
              <a:schemeClr val="tx1"/>
            </a:solidFill>
          </a:ln>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de-DE" altLang="de-DE" b="1" dirty="0"/>
              <a:t>Studium an der Päd. Hochschule</a:t>
            </a:r>
          </a:p>
        </p:txBody>
      </p:sp>
      <p:sp>
        <p:nvSpPr>
          <p:cNvPr id="5" name="Textfeld 12"/>
          <p:cNvSpPr txBox="1">
            <a:spLocks noChangeArrowheads="1"/>
          </p:cNvSpPr>
          <p:nvPr/>
        </p:nvSpPr>
        <p:spPr bwMode="auto">
          <a:xfrm>
            <a:off x="3233738" y="548680"/>
            <a:ext cx="2663825" cy="646112"/>
          </a:xfrm>
          <a:prstGeom prst="rect">
            <a:avLst/>
          </a:prstGeom>
          <a:solidFill>
            <a:srgbClr val="99FF99"/>
          </a:solidFill>
          <a:ln w="9525">
            <a:solidFill>
              <a:schemeClr val="tx1"/>
            </a:solidFill>
          </a:ln>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de-DE" altLang="de-DE" b="1" dirty="0"/>
              <a:t>Ausbildung am Staatlichen Seminar</a:t>
            </a:r>
          </a:p>
        </p:txBody>
      </p:sp>
      <p:sp>
        <p:nvSpPr>
          <p:cNvPr id="6" name="Textfeld 13"/>
          <p:cNvSpPr txBox="1">
            <a:spLocks noChangeArrowheads="1"/>
          </p:cNvSpPr>
          <p:nvPr/>
        </p:nvSpPr>
        <p:spPr bwMode="auto">
          <a:xfrm>
            <a:off x="6361113" y="577255"/>
            <a:ext cx="2519362" cy="646112"/>
          </a:xfrm>
          <a:prstGeom prst="rect">
            <a:avLst/>
          </a:prstGeom>
          <a:solidFill>
            <a:srgbClr val="CCFFFF"/>
          </a:solidFill>
          <a:ln w="9525">
            <a:solidFill>
              <a:schemeClr val="tx1"/>
            </a:solidFill>
          </a:ln>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de-DE" altLang="de-DE" b="1" dirty="0"/>
              <a:t>Schulischer Einsatz in der Grundschule</a:t>
            </a:r>
          </a:p>
        </p:txBody>
      </p:sp>
      <p:sp>
        <p:nvSpPr>
          <p:cNvPr id="7" name="Textfeld 14"/>
          <p:cNvSpPr txBox="1">
            <a:spLocks noChangeArrowheads="1"/>
          </p:cNvSpPr>
          <p:nvPr/>
        </p:nvSpPr>
        <p:spPr bwMode="auto">
          <a:xfrm>
            <a:off x="219075" y="1282105"/>
            <a:ext cx="2592388" cy="5651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36000" tIns="36000" rIns="36000" bIns="36000">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de-DE" altLang="de-DE" sz="1600" dirty="0"/>
              <a:t>Kompetenzbereich Deutsch </a:t>
            </a:r>
            <a:r>
              <a:rPr lang="de-DE" altLang="de-DE" sz="1600" dirty="0" smtClean="0"/>
              <a:t>und </a:t>
            </a:r>
            <a:r>
              <a:rPr lang="de-DE" altLang="de-DE" sz="1600" dirty="0"/>
              <a:t>Mathematik</a:t>
            </a:r>
          </a:p>
        </p:txBody>
      </p:sp>
      <p:sp>
        <p:nvSpPr>
          <p:cNvPr id="8" name="Textfeld 15"/>
          <p:cNvSpPr txBox="1">
            <a:spLocks noChangeArrowheads="1"/>
          </p:cNvSpPr>
          <p:nvPr/>
        </p:nvSpPr>
        <p:spPr bwMode="auto">
          <a:xfrm>
            <a:off x="217488" y="1890117"/>
            <a:ext cx="2592387" cy="5651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36000" tIns="36000" rIns="36000" bIns="36000">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de-DE" altLang="de-DE" sz="1600" dirty="0" smtClean="0"/>
              <a:t>1. Hauptfach </a:t>
            </a:r>
            <a:r>
              <a:rPr lang="de-DE" altLang="de-DE" sz="1600" dirty="0"/>
              <a:t>Deutsch   </a:t>
            </a:r>
            <a:br>
              <a:rPr lang="de-DE" altLang="de-DE" sz="1600" dirty="0"/>
            </a:br>
            <a:r>
              <a:rPr lang="de-DE" altLang="de-DE" sz="1600" dirty="0"/>
              <a:t>    oder Mathematik</a:t>
            </a:r>
          </a:p>
        </p:txBody>
      </p:sp>
      <p:sp>
        <p:nvSpPr>
          <p:cNvPr id="9" name="Textfeld 18"/>
          <p:cNvSpPr txBox="1">
            <a:spLocks noChangeArrowheads="1"/>
          </p:cNvSpPr>
          <p:nvPr/>
        </p:nvSpPr>
        <p:spPr bwMode="auto">
          <a:xfrm>
            <a:off x="219075" y="2499717"/>
            <a:ext cx="2592388" cy="5651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36000" tIns="36000" rIns="36000" bIns="36000">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spcBef>
                <a:spcPts val="1200"/>
              </a:spcBef>
            </a:pPr>
            <a:r>
              <a:rPr lang="de-DE" altLang="de-DE" sz="1600" dirty="0" smtClean="0"/>
              <a:t>2. Hauptfach</a:t>
            </a:r>
            <a:r>
              <a:rPr lang="de-DE" altLang="de-DE" sz="1600" dirty="0"/>
              <a:t/>
            </a:r>
            <a:br>
              <a:rPr lang="de-DE" altLang="de-DE" sz="1600" dirty="0"/>
            </a:br>
            <a:endParaRPr lang="de-DE" altLang="de-DE" sz="1600" dirty="0"/>
          </a:p>
        </p:txBody>
      </p:sp>
      <p:sp>
        <p:nvSpPr>
          <p:cNvPr id="10" name="Textfeld 19"/>
          <p:cNvSpPr txBox="1">
            <a:spLocks noChangeArrowheads="1"/>
          </p:cNvSpPr>
          <p:nvPr/>
        </p:nvSpPr>
        <p:spPr bwMode="auto">
          <a:xfrm>
            <a:off x="6361113" y="1918692"/>
            <a:ext cx="2592387" cy="5651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36000" tIns="36000" rIns="36000" bIns="36000">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de-DE" altLang="de-DE" sz="1600" dirty="0"/>
              <a:t>Unterricht in Deutsch oder Mathematik*</a:t>
            </a:r>
          </a:p>
        </p:txBody>
      </p:sp>
      <p:sp>
        <p:nvSpPr>
          <p:cNvPr id="11" name="Textfeld 20"/>
          <p:cNvSpPr txBox="1">
            <a:spLocks noChangeArrowheads="1"/>
          </p:cNvSpPr>
          <p:nvPr/>
        </p:nvSpPr>
        <p:spPr bwMode="auto">
          <a:xfrm>
            <a:off x="3254375" y="1890117"/>
            <a:ext cx="2627313" cy="5651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36000" tIns="36000" rIns="36000" bIns="36000">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de-DE" altLang="de-DE" sz="1600" dirty="0"/>
              <a:t>Didaktik / Methodik in Deutsch od. Mathematik</a:t>
            </a:r>
          </a:p>
        </p:txBody>
      </p:sp>
      <p:sp>
        <p:nvSpPr>
          <p:cNvPr id="12" name="Textfeld 21"/>
          <p:cNvSpPr txBox="1">
            <a:spLocks noChangeArrowheads="1"/>
          </p:cNvSpPr>
          <p:nvPr/>
        </p:nvSpPr>
        <p:spPr bwMode="auto">
          <a:xfrm>
            <a:off x="227013" y="3114080"/>
            <a:ext cx="2592387" cy="5651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36000" tIns="36000" rIns="36000" bIns="36000">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de-DE" altLang="de-DE" sz="1600" dirty="0"/>
              <a:t>Weiterer Kompetenz- </a:t>
            </a:r>
            <a:r>
              <a:rPr lang="de-DE" altLang="de-DE" sz="1600" dirty="0" err="1"/>
              <a:t>bereich</a:t>
            </a:r>
            <a:endParaRPr lang="de-DE" altLang="de-DE" sz="1600" dirty="0"/>
          </a:p>
        </p:txBody>
      </p:sp>
      <p:sp>
        <p:nvSpPr>
          <p:cNvPr id="13" name="Textfeld 22"/>
          <p:cNvSpPr txBox="1">
            <a:spLocks noChangeArrowheads="1"/>
          </p:cNvSpPr>
          <p:nvPr/>
        </p:nvSpPr>
        <p:spPr bwMode="auto">
          <a:xfrm>
            <a:off x="3262313" y="3110905"/>
            <a:ext cx="2627312" cy="5651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36000" tIns="36000" rIns="36000" bIns="36000">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de-DE" altLang="de-DE" sz="1600" dirty="0"/>
              <a:t>Veranstaltungen im weiteren Kompetenzbereich</a:t>
            </a:r>
          </a:p>
        </p:txBody>
      </p:sp>
      <p:sp>
        <p:nvSpPr>
          <p:cNvPr id="14" name="Textfeld 23"/>
          <p:cNvSpPr txBox="1">
            <a:spLocks noChangeArrowheads="1"/>
          </p:cNvSpPr>
          <p:nvPr/>
        </p:nvSpPr>
        <p:spPr bwMode="auto">
          <a:xfrm>
            <a:off x="3262313" y="2499717"/>
            <a:ext cx="2627312" cy="5651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36000" tIns="36000" rIns="36000" bIns="36000">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de-DE" altLang="de-DE" sz="1600" dirty="0"/>
              <a:t>Didaktik / Methodik </a:t>
            </a:r>
            <a:r>
              <a:rPr lang="de-DE" altLang="de-DE" sz="1600" dirty="0" smtClean="0"/>
              <a:t>im</a:t>
            </a:r>
            <a:br>
              <a:rPr lang="de-DE" altLang="de-DE" sz="1600" dirty="0" smtClean="0"/>
            </a:br>
            <a:r>
              <a:rPr lang="de-DE" altLang="de-DE" sz="1600" dirty="0" smtClean="0"/>
              <a:t>2</a:t>
            </a:r>
            <a:r>
              <a:rPr lang="de-DE" altLang="de-DE" sz="1600" dirty="0"/>
              <a:t>. </a:t>
            </a:r>
            <a:r>
              <a:rPr lang="de-DE" altLang="de-DE" sz="1600" dirty="0" smtClean="0"/>
              <a:t>Hauptfach</a:t>
            </a:r>
            <a:endParaRPr lang="de-DE" altLang="de-DE" sz="1600" dirty="0"/>
          </a:p>
        </p:txBody>
      </p:sp>
      <p:sp>
        <p:nvSpPr>
          <p:cNvPr id="15" name="Textfeld 24"/>
          <p:cNvSpPr txBox="1">
            <a:spLocks noChangeArrowheads="1"/>
          </p:cNvSpPr>
          <p:nvPr/>
        </p:nvSpPr>
        <p:spPr bwMode="auto">
          <a:xfrm>
            <a:off x="6372225" y="2525117"/>
            <a:ext cx="2592388" cy="5651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36000" tIns="36000" rIns="36000" bIns="36000">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de-DE" altLang="de-DE" sz="1600" dirty="0"/>
              <a:t>Unterricht im </a:t>
            </a:r>
            <a:br>
              <a:rPr lang="de-DE" altLang="de-DE" sz="1600" dirty="0"/>
            </a:br>
            <a:r>
              <a:rPr lang="de-DE" altLang="de-DE" sz="1600" dirty="0"/>
              <a:t>2. </a:t>
            </a:r>
            <a:r>
              <a:rPr lang="de-DE" altLang="de-DE" sz="1600" dirty="0" smtClean="0"/>
              <a:t>Hauptfach</a:t>
            </a:r>
            <a:r>
              <a:rPr lang="de-DE" altLang="de-DE" sz="1600" dirty="0"/>
              <a:t>*</a:t>
            </a:r>
          </a:p>
        </p:txBody>
      </p:sp>
      <p:sp>
        <p:nvSpPr>
          <p:cNvPr id="16" name="Textfeld 25"/>
          <p:cNvSpPr txBox="1">
            <a:spLocks noChangeArrowheads="1"/>
          </p:cNvSpPr>
          <p:nvPr/>
        </p:nvSpPr>
        <p:spPr bwMode="auto">
          <a:xfrm>
            <a:off x="3273425" y="3739555"/>
            <a:ext cx="2627313" cy="3190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36000" tIns="36000" rIns="36000" bIns="36000">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de-DE" altLang="de-DE" sz="1600"/>
              <a:t>Pädagogik</a:t>
            </a:r>
          </a:p>
        </p:txBody>
      </p:sp>
      <p:sp>
        <p:nvSpPr>
          <p:cNvPr id="17" name="Textfeld 26"/>
          <p:cNvSpPr txBox="1">
            <a:spLocks noChangeArrowheads="1"/>
          </p:cNvSpPr>
          <p:nvPr/>
        </p:nvSpPr>
        <p:spPr bwMode="auto">
          <a:xfrm>
            <a:off x="3273425" y="5414367"/>
            <a:ext cx="2627313" cy="3381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rIns="0">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de-DE" altLang="de-DE" sz="1600"/>
              <a:t>Ergänzende Veranstaltungen</a:t>
            </a:r>
          </a:p>
        </p:txBody>
      </p:sp>
      <p:sp>
        <p:nvSpPr>
          <p:cNvPr id="18" name="Textfeld 27"/>
          <p:cNvSpPr txBox="1">
            <a:spLocks noChangeArrowheads="1"/>
          </p:cNvSpPr>
          <p:nvPr/>
        </p:nvSpPr>
        <p:spPr bwMode="auto">
          <a:xfrm>
            <a:off x="3282950" y="4568230"/>
            <a:ext cx="2627313" cy="3190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36000" tIns="36000" rIns="36000" bIns="36000">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de-DE" altLang="de-DE" sz="1600" dirty="0"/>
              <a:t>Kooperation </a:t>
            </a:r>
            <a:r>
              <a:rPr lang="de-DE" altLang="de-DE" sz="1600" dirty="0" smtClean="0"/>
              <a:t>und </a:t>
            </a:r>
            <a:r>
              <a:rPr lang="de-DE" altLang="de-DE" sz="1600" dirty="0"/>
              <a:t>Inklusion</a:t>
            </a:r>
          </a:p>
        </p:txBody>
      </p:sp>
      <p:cxnSp>
        <p:nvCxnSpPr>
          <p:cNvPr id="19" name="Gerade Verbindung mit Pfeil 18"/>
          <p:cNvCxnSpPr/>
          <p:nvPr/>
        </p:nvCxnSpPr>
        <p:spPr>
          <a:xfrm>
            <a:off x="2837583" y="2186980"/>
            <a:ext cx="360000" cy="0"/>
          </a:xfrm>
          <a:prstGeom prst="straightConnector1">
            <a:avLst/>
          </a:prstGeom>
          <a:ln w="38100">
            <a:solidFill>
              <a:schemeClr val="tx1"/>
            </a:solidFill>
            <a:tailEnd type="arrow"/>
          </a:ln>
        </p:spPr>
        <p:style>
          <a:lnRef idx="1">
            <a:schemeClr val="accent6"/>
          </a:lnRef>
          <a:fillRef idx="0">
            <a:schemeClr val="accent6"/>
          </a:fillRef>
          <a:effectRef idx="0">
            <a:schemeClr val="accent6"/>
          </a:effectRef>
          <a:fontRef idx="minor">
            <a:schemeClr val="tx1"/>
          </a:fontRef>
        </p:style>
      </p:cxnSp>
      <p:cxnSp>
        <p:nvCxnSpPr>
          <p:cNvPr id="20" name="Gerade Verbindung mit Pfeil 19"/>
          <p:cNvCxnSpPr/>
          <p:nvPr/>
        </p:nvCxnSpPr>
        <p:spPr>
          <a:xfrm flipV="1">
            <a:off x="2843213" y="2780705"/>
            <a:ext cx="395287" cy="6350"/>
          </a:xfrm>
          <a:prstGeom prst="straightConnector1">
            <a:avLst/>
          </a:prstGeom>
          <a:ln w="38100">
            <a:solidFill>
              <a:schemeClr val="tx1"/>
            </a:solidFill>
            <a:tailEnd type="arrow"/>
          </a:ln>
        </p:spPr>
        <p:style>
          <a:lnRef idx="1">
            <a:schemeClr val="accent6"/>
          </a:lnRef>
          <a:fillRef idx="0">
            <a:schemeClr val="accent6"/>
          </a:fillRef>
          <a:effectRef idx="0">
            <a:schemeClr val="accent6"/>
          </a:effectRef>
          <a:fontRef idx="minor">
            <a:schemeClr val="tx1"/>
          </a:fontRef>
        </p:style>
      </p:cxnSp>
      <p:cxnSp>
        <p:nvCxnSpPr>
          <p:cNvPr id="21" name="Gerade Verbindung mit Pfeil 20"/>
          <p:cNvCxnSpPr/>
          <p:nvPr/>
        </p:nvCxnSpPr>
        <p:spPr>
          <a:xfrm flipV="1">
            <a:off x="2844800" y="3382367"/>
            <a:ext cx="395288" cy="0"/>
          </a:xfrm>
          <a:prstGeom prst="straightConnector1">
            <a:avLst/>
          </a:prstGeom>
          <a:ln w="38100">
            <a:solidFill>
              <a:schemeClr val="tx1"/>
            </a:solidFill>
            <a:tailEnd type="arrow"/>
          </a:ln>
        </p:spPr>
        <p:style>
          <a:lnRef idx="1">
            <a:schemeClr val="accent6"/>
          </a:lnRef>
          <a:fillRef idx="0">
            <a:schemeClr val="accent6"/>
          </a:fillRef>
          <a:effectRef idx="0">
            <a:schemeClr val="accent6"/>
          </a:effectRef>
          <a:fontRef idx="minor">
            <a:schemeClr val="tx1"/>
          </a:fontRef>
        </p:style>
      </p:cxnSp>
      <p:cxnSp>
        <p:nvCxnSpPr>
          <p:cNvPr id="22" name="Gerade Verbindung mit Pfeil 21"/>
          <p:cNvCxnSpPr/>
          <p:nvPr/>
        </p:nvCxnSpPr>
        <p:spPr>
          <a:xfrm>
            <a:off x="5957888" y="2231430"/>
            <a:ext cx="349250" cy="0"/>
          </a:xfrm>
          <a:prstGeom prst="straightConnector1">
            <a:avLst/>
          </a:prstGeom>
          <a:ln w="38100">
            <a:solidFill>
              <a:schemeClr val="tx1"/>
            </a:solidFill>
            <a:tailEnd type="arrow"/>
          </a:ln>
        </p:spPr>
        <p:style>
          <a:lnRef idx="1">
            <a:schemeClr val="accent6"/>
          </a:lnRef>
          <a:fillRef idx="0">
            <a:schemeClr val="accent6"/>
          </a:fillRef>
          <a:effectRef idx="0">
            <a:schemeClr val="accent6"/>
          </a:effectRef>
          <a:fontRef idx="minor">
            <a:schemeClr val="tx1"/>
          </a:fontRef>
        </p:style>
      </p:cxnSp>
      <p:cxnSp>
        <p:nvCxnSpPr>
          <p:cNvPr id="23" name="Gerade Verbindung mit Pfeil 22"/>
          <p:cNvCxnSpPr/>
          <p:nvPr/>
        </p:nvCxnSpPr>
        <p:spPr>
          <a:xfrm flipV="1">
            <a:off x="5975350" y="2779117"/>
            <a:ext cx="349250" cy="6350"/>
          </a:xfrm>
          <a:prstGeom prst="straightConnector1">
            <a:avLst/>
          </a:prstGeom>
          <a:ln w="38100">
            <a:solidFill>
              <a:schemeClr val="tx1"/>
            </a:solidFill>
            <a:tailEnd type="arrow"/>
          </a:ln>
        </p:spPr>
        <p:style>
          <a:lnRef idx="1">
            <a:schemeClr val="accent6"/>
          </a:lnRef>
          <a:fillRef idx="0">
            <a:schemeClr val="accent6"/>
          </a:fillRef>
          <a:effectRef idx="0">
            <a:schemeClr val="accent6"/>
          </a:effectRef>
          <a:fontRef idx="minor">
            <a:schemeClr val="tx1"/>
          </a:fontRef>
        </p:style>
      </p:cxnSp>
      <p:sp>
        <p:nvSpPr>
          <p:cNvPr id="24" name="Textfeld 26"/>
          <p:cNvSpPr txBox="1">
            <a:spLocks noChangeArrowheads="1"/>
          </p:cNvSpPr>
          <p:nvPr/>
        </p:nvSpPr>
        <p:spPr bwMode="auto">
          <a:xfrm>
            <a:off x="3276600" y="4982567"/>
            <a:ext cx="2627313" cy="3381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rIns="0">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de-DE" altLang="de-DE" sz="1600"/>
              <a:t>Schuleingangsstufe</a:t>
            </a:r>
          </a:p>
        </p:txBody>
      </p:sp>
      <p:sp>
        <p:nvSpPr>
          <p:cNvPr id="25" name="Textfeld 27"/>
          <p:cNvSpPr txBox="1">
            <a:spLocks noChangeArrowheads="1"/>
          </p:cNvSpPr>
          <p:nvPr/>
        </p:nvSpPr>
        <p:spPr bwMode="auto">
          <a:xfrm>
            <a:off x="3262313" y="4174530"/>
            <a:ext cx="2627312" cy="3190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36000" tIns="36000" rIns="36000" bIns="36000">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de-DE" altLang="de-DE" sz="1600"/>
              <a:t>Schul- und Beamtenrecht</a:t>
            </a:r>
          </a:p>
        </p:txBody>
      </p:sp>
      <p:sp>
        <p:nvSpPr>
          <p:cNvPr id="26" name="Textfeld 1"/>
          <p:cNvSpPr txBox="1">
            <a:spLocks noChangeArrowheads="1"/>
          </p:cNvSpPr>
          <p:nvPr/>
        </p:nvSpPr>
        <p:spPr bwMode="auto">
          <a:xfrm>
            <a:off x="6443663" y="3274417"/>
            <a:ext cx="25209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de-DE" altLang="de-DE" sz="1600" dirty="0"/>
              <a:t>* Davon ein Lehrauftrag </a:t>
            </a:r>
            <a:br>
              <a:rPr lang="de-DE" altLang="de-DE" sz="1600" dirty="0"/>
            </a:br>
            <a:r>
              <a:rPr lang="de-DE" altLang="de-DE" sz="1600" dirty="0"/>
              <a:t>  in der Schuleingangs-</a:t>
            </a:r>
            <a:br>
              <a:rPr lang="de-DE" altLang="de-DE" sz="1600" dirty="0"/>
            </a:br>
            <a:r>
              <a:rPr lang="de-DE" altLang="de-DE" sz="1600" dirty="0"/>
              <a:t>  stufe  (Kl. 1 </a:t>
            </a:r>
            <a:r>
              <a:rPr lang="de-DE" altLang="de-DE" sz="1600" dirty="0" smtClean="0"/>
              <a:t>und/oder </a:t>
            </a:r>
            <a:r>
              <a:rPr lang="de-DE" altLang="de-DE" sz="1600" dirty="0"/>
              <a:t>2)</a:t>
            </a:r>
          </a:p>
        </p:txBody>
      </p:sp>
      <p:sp>
        <p:nvSpPr>
          <p:cNvPr id="27" name="Textfeld 13"/>
          <p:cNvSpPr txBox="1">
            <a:spLocks noChangeArrowheads="1"/>
          </p:cNvSpPr>
          <p:nvPr/>
        </p:nvSpPr>
        <p:spPr bwMode="auto">
          <a:xfrm>
            <a:off x="6361112" y="577255"/>
            <a:ext cx="2592387" cy="1077218"/>
          </a:xfrm>
          <a:prstGeom prst="rect">
            <a:avLst/>
          </a:prstGeom>
          <a:solidFill>
            <a:srgbClr val="CCFFFF"/>
          </a:solidFill>
          <a:ln w="9525">
            <a:solidFill>
              <a:schemeClr val="tx1"/>
            </a:solidFill>
          </a:ln>
        </p:spPr>
        <p:txBody>
          <a:bodyPr wrap="squar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de-DE" altLang="de-DE" sz="1600" b="1" dirty="0"/>
              <a:t>Schulischer Einsatz in der </a:t>
            </a:r>
            <a:r>
              <a:rPr lang="de-DE" altLang="de-DE" sz="1600" b="1" dirty="0" smtClean="0"/>
              <a:t>Grundschule, ggf. </a:t>
            </a:r>
            <a:br>
              <a:rPr lang="de-DE" altLang="de-DE" sz="1600" b="1" dirty="0" smtClean="0"/>
            </a:br>
            <a:r>
              <a:rPr lang="de-DE" altLang="de-DE" sz="1600" b="1" dirty="0" smtClean="0"/>
              <a:t>an der Gemeinschafts-schule</a:t>
            </a:r>
            <a:endParaRPr lang="de-DE" altLang="de-DE" sz="1600" b="1" dirty="0"/>
          </a:p>
        </p:txBody>
      </p:sp>
    </p:spTree>
    <p:extLst>
      <p:ext uri="{BB962C8B-B14F-4D97-AF65-F5344CB8AC3E}">
        <p14:creationId xmlns:p14="http://schemas.microsoft.com/office/powerpoint/2010/main" val="4196822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2"/>
          <p:cNvSpPr txBox="1">
            <a:spLocks noChangeArrowheads="1"/>
          </p:cNvSpPr>
          <p:nvPr/>
        </p:nvSpPr>
        <p:spPr bwMode="auto">
          <a:xfrm>
            <a:off x="227013" y="548680"/>
            <a:ext cx="2592387" cy="646112"/>
          </a:xfrm>
          <a:prstGeom prst="rect">
            <a:avLst/>
          </a:prstGeom>
          <a:solidFill>
            <a:srgbClr val="FFFF99"/>
          </a:solidFill>
          <a:ln w="9525">
            <a:solidFill>
              <a:schemeClr val="tx1"/>
            </a:solidFill>
          </a:ln>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de-DE" altLang="de-DE" b="1" dirty="0"/>
              <a:t>Studium an der Päd. Hochschule</a:t>
            </a:r>
          </a:p>
        </p:txBody>
      </p:sp>
      <p:sp>
        <p:nvSpPr>
          <p:cNvPr id="5" name="Textfeld 12"/>
          <p:cNvSpPr txBox="1">
            <a:spLocks noChangeArrowheads="1"/>
          </p:cNvSpPr>
          <p:nvPr/>
        </p:nvSpPr>
        <p:spPr bwMode="auto">
          <a:xfrm>
            <a:off x="3233738" y="548680"/>
            <a:ext cx="2663825" cy="646112"/>
          </a:xfrm>
          <a:prstGeom prst="rect">
            <a:avLst/>
          </a:prstGeom>
          <a:solidFill>
            <a:srgbClr val="99FF99"/>
          </a:solidFill>
          <a:ln w="9525">
            <a:solidFill>
              <a:schemeClr val="tx1"/>
            </a:solidFill>
          </a:ln>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de-DE" altLang="de-DE" b="1" dirty="0"/>
              <a:t>Ausbildung am Staatlichen Seminar</a:t>
            </a:r>
          </a:p>
        </p:txBody>
      </p:sp>
      <p:sp>
        <p:nvSpPr>
          <p:cNvPr id="6" name="Textfeld 13"/>
          <p:cNvSpPr txBox="1">
            <a:spLocks noChangeArrowheads="1"/>
          </p:cNvSpPr>
          <p:nvPr/>
        </p:nvSpPr>
        <p:spPr bwMode="auto">
          <a:xfrm>
            <a:off x="6361113" y="577255"/>
            <a:ext cx="2603500" cy="1077218"/>
          </a:xfrm>
          <a:prstGeom prst="rect">
            <a:avLst/>
          </a:prstGeom>
          <a:solidFill>
            <a:srgbClr val="CCFFFF"/>
          </a:solidFill>
          <a:ln w="9525">
            <a:solidFill>
              <a:schemeClr val="tx1"/>
            </a:solidFill>
          </a:ln>
        </p:spPr>
        <p:txBody>
          <a:bodyPr wrap="squar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de-DE" altLang="de-DE" sz="1600" b="1" dirty="0"/>
              <a:t>Schulischer Einsatz in der </a:t>
            </a:r>
            <a:r>
              <a:rPr lang="de-DE" altLang="de-DE" sz="1600" b="1" dirty="0" smtClean="0"/>
              <a:t>Grundschule, ggf. </a:t>
            </a:r>
            <a:br>
              <a:rPr lang="de-DE" altLang="de-DE" sz="1600" b="1" dirty="0" smtClean="0"/>
            </a:br>
            <a:r>
              <a:rPr lang="de-DE" altLang="de-DE" sz="1600" b="1" dirty="0" smtClean="0"/>
              <a:t>an der Gemeinschafts-schule</a:t>
            </a:r>
            <a:endParaRPr lang="de-DE" altLang="de-DE" sz="1600" b="1" dirty="0"/>
          </a:p>
        </p:txBody>
      </p:sp>
      <p:sp>
        <p:nvSpPr>
          <p:cNvPr id="7" name="Textfeld 14"/>
          <p:cNvSpPr txBox="1">
            <a:spLocks noChangeArrowheads="1"/>
          </p:cNvSpPr>
          <p:nvPr/>
        </p:nvSpPr>
        <p:spPr bwMode="auto">
          <a:xfrm>
            <a:off x="219075" y="1282105"/>
            <a:ext cx="2592388" cy="5651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36000" tIns="36000" rIns="36000" bIns="36000">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de-DE" altLang="de-DE" sz="1600" dirty="0"/>
              <a:t>Kompetenzbereich Deutsch od. Mathematik</a:t>
            </a:r>
          </a:p>
        </p:txBody>
      </p:sp>
      <p:sp>
        <p:nvSpPr>
          <p:cNvPr id="8" name="Textfeld 15"/>
          <p:cNvSpPr txBox="1">
            <a:spLocks noChangeArrowheads="1"/>
          </p:cNvSpPr>
          <p:nvPr/>
        </p:nvSpPr>
        <p:spPr bwMode="auto">
          <a:xfrm>
            <a:off x="217488" y="1890117"/>
            <a:ext cx="2592387" cy="5651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36000" tIns="36000" rIns="36000" bIns="36000">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de-DE" altLang="de-DE" sz="1600" dirty="0" smtClean="0"/>
              <a:t>1. Hauptfach Englisch</a:t>
            </a:r>
            <a:r>
              <a:rPr lang="de-DE" altLang="de-DE" sz="1600" dirty="0"/>
              <a:t/>
            </a:r>
            <a:br>
              <a:rPr lang="de-DE" altLang="de-DE" sz="1600" dirty="0"/>
            </a:br>
            <a:r>
              <a:rPr lang="de-DE" altLang="de-DE" sz="1600" dirty="0"/>
              <a:t>    oder </a:t>
            </a:r>
            <a:r>
              <a:rPr lang="de-DE" altLang="de-DE" sz="1600" dirty="0" smtClean="0"/>
              <a:t>Französisch</a:t>
            </a:r>
            <a:endParaRPr lang="de-DE" altLang="de-DE" sz="1600" dirty="0"/>
          </a:p>
        </p:txBody>
      </p:sp>
      <p:sp>
        <p:nvSpPr>
          <p:cNvPr id="9" name="Textfeld 18"/>
          <p:cNvSpPr txBox="1">
            <a:spLocks noChangeArrowheads="1"/>
          </p:cNvSpPr>
          <p:nvPr/>
        </p:nvSpPr>
        <p:spPr bwMode="auto">
          <a:xfrm>
            <a:off x="219075" y="2499717"/>
            <a:ext cx="2592388" cy="56514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36000" tIns="36000" rIns="36000" bIns="36000">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266700" indent="-266700" eaLnBrk="1" hangingPunct="1">
              <a:spcBef>
                <a:spcPts val="1200"/>
              </a:spcBef>
            </a:pPr>
            <a:r>
              <a:rPr lang="de-DE" altLang="de-DE" sz="1600" dirty="0" smtClean="0"/>
              <a:t>2. Hauptfach bilinguales     </a:t>
            </a:r>
            <a:r>
              <a:rPr lang="de-DE" altLang="de-DE" sz="1600" dirty="0" err="1" smtClean="0"/>
              <a:t>Sachfach</a:t>
            </a:r>
            <a:endParaRPr lang="de-DE" altLang="de-DE" sz="1600" dirty="0"/>
          </a:p>
        </p:txBody>
      </p:sp>
      <p:sp>
        <p:nvSpPr>
          <p:cNvPr id="10" name="Textfeld 19"/>
          <p:cNvSpPr txBox="1">
            <a:spLocks noChangeArrowheads="1"/>
          </p:cNvSpPr>
          <p:nvPr/>
        </p:nvSpPr>
        <p:spPr bwMode="auto">
          <a:xfrm>
            <a:off x="6361113" y="1918692"/>
            <a:ext cx="2592387" cy="5651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36000" tIns="36000" rIns="36000" bIns="36000">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de-DE" altLang="de-DE" sz="1600" dirty="0"/>
              <a:t>Unterricht in </a:t>
            </a:r>
            <a:r>
              <a:rPr lang="de-DE" altLang="de-DE" sz="1600" dirty="0" smtClean="0"/>
              <a:t>Englisch oder Französisch*</a:t>
            </a:r>
            <a:endParaRPr lang="de-DE" altLang="de-DE" sz="1600" dirty="0"/>
          </a:p>
        </p:txBody>
      </p:sp>
      <p:sp>
        <p:nvSpPr>
          <p:cNvPr id="11" name="Textfeld 20"/>
          <p:cNvSpPr txBox="1">
            <a:spLocks noChangeArrowheads="1"/>
          </p:cNvSpPr>
          <p:nvPr/>
        </p:nvSpPr>
        <p:spPr bwMode="auto">
          <a:xfrm>
            <a:off x="3254375" y="1890117"/>
            <a:ext cx="2627313" cy="5651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36000" tIns="36000" rIns="36000" bIns="36000">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de-DE" altLang="de-DE" sz="1600" dirty="0"/>
              <a:t>Didaktik / Methodik in </a:t>
            </a:r>
            <a:r>
              <a:rPr lang="de-DE" altLang="de-DE" sz="1600" dirty="0" smtClean="0"/>
              <a:t>Englisch od</a:t>
            </a:r>
            <a:r>
              <a:rPr lang="de-DE" altLang="de-DE" sz="1600" dirty="0"/>
              <a:t>. </a:t>
            </a:r>
            <a:r>
              <a:rPr lang="de-DE" altLang="de-DE" sz="1600" dirty="0" smtClean="0"/>
              <a:t>Französisch</a:t>
            </a:r>
            <a:endParaRPr lang="de-DE" altLang="de-DE" sz="1600" dirty="0"/>
          </a:p>
        </p:txBody>
      </p:sp>
      <p:sp>
        <p:nvSpPr>
          <p:cNvPr id="12" name="Textfeld 21"/>
          <p:cNvSpPr txBox="1">
            <a:spLocks noChangeArrowheads="1"/>
          </p:cNvSpPr>
          <p:nvPr/>
        </p:nvSpPr>
        <p:spPr bwMode="auto">
          <a:xfrm>
            <a:off x="217487" y="3151937"/>
            <a:ext cx="2592387" cy="5651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36000" tIns="36000" rIns="36000" bIns="36000">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de-DE" altLang="de-DE" sz="1600" dirty="0"/>
              <a:t>Weiterer Kompetenz- </a:t>
            </a:r>
            <a:r>
              <a:rPr lang="de-DE" altLang="de-DE" sz="1600" dirty="0" err="1"/>
              <a:t>bereich</a:t>
            </a:r>
            <a:endParaRPr lang="de-DE" altLang="de-DE" sz="1600" dirty="0"/>
          </a:p>
        </p:txBody>
      </p:sp>
      <p:sp>
        <p:nvSpPr>
          <p:cNvPr id="13" name="Textfeld 22"/>
          <p:cNvSpPr txBox="1">
            <a:spLocks noChangeArrowheads="1"/>
          </p:cNvSpPr>
          <p:nvPr/>
        </p:nvSpPr>
        <p:spPr bwMode="auto">
          <a:xfrm>
            <a:off x="3262313" y="3110905"/>
            <a:ext cx="2627312" cy="5651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36000" tIns="36000" rIns="36000" bIns="36000">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de-DE" altLang="de-DE" sz="1600" dirty="0"/>
              <a:t>Veranstaltungen im weiteren Kompetenzbereich</a:t>
            </a:r>
          </a:p>
        </p:txBody>
      </p:sp>
      <p:sp>
        <p:nvSpPr>
          <p:cNvPr id="14" name="Textfeld 23"/>
          <p:cNvSpPr txBox="1">
            <a:spLocks noChangeArrowheads="1"/>
          </p:cNvSpPr>
          <p:nvPr/>
        </p:nvSpPr>
        <p:spPr bwMode="auto">
          <a:xfrm>
            <a:off x="3262313" y="2499717"/>
            <a:ext cx="2627312" cy="5651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36000" tIns="36000" rIns="36000" bIns="36000">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de-DE" altLang="de-DE" sz="1600" dirty="0"/>
              <a:t>Didaktik / Methodik </a:t>
            </a:r>
            <a:r>
              <a:rPr lang="de-DE" altLang="de-DE" sz="1600" dirty="0" smtClean="0"/>
              <a:t>im</a:t>
            </a:r>
            <a:br>
              <a:rPr lang="de-DE" altLang="de-DE" sz="1600" dirty="0" smtClean="0"/>
            </a:br>
            <a:r>
              <a:rPr lang="de-DE" altLang="de-DE" sz="1600" dirty="0" smtClean="0"/>
              <a:t>2</a:t>
            </a:r>
            <a:r>
              <a:rPr lang="de-DE" altLang="de-DE" sz="1600" dirty="0"/>
              <a:t>. </a:t>
            </a:r>
            <a:r>
              <a:rPr lang="de-DE" altLang="de-DE" sz="1600" dirty="0" smtClean="0"/>
              <a:t>Hauptfach</a:t>
            </a:r>
            <a:endParaRPr lang="de-DE" altLang="de-DE" sz="1600" dirty="0"/>
          </a:p>
        </p:txBody>
      </p:sp>
      <p:sp>
        <p:nvSpPr>
          <p:cNvPr id="15" name="Textfeld 24"/>
          <p:cNvSpPr txBox="1">
            <a:spLocks noChangeArrowheads="1"/>
          </p:cNvSpPr>
          <p:nvPr/>
        </p:nvSpPr>
        <p:spPr bwMode="auto">
          <a:xfrm>
            <a:off x="6372225" y="2525117"/>
            <a:ext cx="2592388" cy="5651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36000" tIns="36000" rIns="36000" bIns="36000">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de-DE" altLang="de-DE" sz="1600" dirty="0"/>
              <a:t>Unterricht im </a:t>
            </a:r>
            <a:br>
              <a:rPr lang="de-DE" altLang="de-DE" sz="1600" dirty="0"/>
            </a:br>
            <a:r>
              <a:rPr lang="de-DE" altLang="de-DE" sz="1600" dirty="0"/>
              <a:t>2. </a:t>
            </a:r>
            <a:r>
              <a:rPr lang="de-DE" altLang="de-DE" sz="1600" dirty="0" smtClean="0"/>
              <a:t>Hauptfach</a:t>
            </a:r>
            <a:r>
              <a:rPr lang="de-DE" altLang="de-DE" sz="1600" dirty="0"/>
              <a:t>*</a:t>
            </a:r>
          </a:p>
        </p:txBody>
      </p:sp>
      <p:sp>
        <p:nvSpPr>
          <p:cNvPr id="16" name="Textfeld 25"/>
          <p:cNvSpPr txBox="1">
            <a:spLocks noChangeArrowheads="1"/>
          </p:cNvSpPr>
          <p:nvPr/>
        </p:nvSpPr>
        <p:spPr bwMode="auto">
          <a:xfrm>
            <a:off x="3273425" y="3739555"/>
            <a:ext cx="2627313" cy="3190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36000" tIns="36000" rIns="36000" bIns="36000">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de-DE" altLang="de-DE" sz="1600"/>
              <a:t>Pädagogik</a:t>
            </a:r>
          </a:p>
        </p:txBody>
      </p:sp>
      <p:sp>
        <p:nvSpPr>
          <p:cNvPr id="17" name="Textfeld 26"/>
          <p:cNvSpPr txBox="1">
            <a:spLocks noChangeArrowheads="1"/>
          </p:cNvSpPr>
          <p:nvPr/>
        </p:nvSpPr>
        <p:spPr bwMode="auto">
          <a:xfrm>
            <a:off x="3273425" y="5414367"/>
            <a:ext cx="2627313" cy="3381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rIns="0">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de-DE" altLang="de-DE" sz="1600"/>
              <a:t>Ergänzende Veranstaltungen</a:t>
            </a:r>
          </a:p>
        </p:txBody>
      </p:sp>
      <p:sp>
        <p:nvSpPr>
          <p:cNvPr id="18" name="Textfeld 27"/>
          <p:cNvSpPr txBox="1">
            <a:spLocks noChangeArrowheads="1"/>
          </p:cNvSpPr>
          <p:nvPr/>
        </p:nvSpPr>
        <p:spPr bwMode="auto">
          <a:xfrm>
            <a:off x="3282950" y="4568230"/>
            <a:ext cx="2627313" cy="3190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36000" tIns="36000" rIns="36000" bIns="36000">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de-DE" altLang="de-DE" sz="1600" dirty="0"/>
              <a:t>Kooperation </a:t>
            </a:r>
            <a:r>
              <a:rPr lang="de-DE" altLang="de-DE" sz="1600" dirty="0" smtClean="0"/>
              <a:t>und </a:t>
            </a:r>
            <a:r>
              <a:rPr lang="de-DE" altLang="de-DE" sz="1600" dirty="0"/>
              <a:t>Inklusion</a:t>
            </a:r>
          </a:p>
        </p:txBody>
      </p:sp>
      <p:cxnSp>
        <p:nvCxnSpPr>
          <p:cNvPr id="19" name="Gerade Verbindung mit Pfeil 18"/>
          <p:cNvCxnSpPr/>
          <p:nvPr/>
        </p:nvCxnSpPr>
        <p:spPr>
          <a:xfrm>
            <a:off x="2837583" y="2186980"/>
            <a:ext cx="360000" cy="0"/>
          </a:xfrm>
          <a:prstGeom prst="straightConnector1">
            <a:avLst/>
          </a:prstGeom>
          <a:ln w="38100">
            <a:solidFill>
              <a:schemeClr val="tx1"/>
            </a:solidFill>
            <a:tailEnd type="arrow"/>
          </a:ln>
        </p:spPr>
        <p:style>
          <a:lnRef idx="1">
            <a:schemeClr val="accent6"/>
          </a:lnRef>
          <a:fillRef idx="0">
            <a:schemeClr val="accent6"/>
          </a:fillRef>
          <a:effectRef idx="0">
            <a:schemeClr val="accent6"/>
          </a:effectRef>
          <a:fontRef idx="minor">
            <a:schemeClr val="tx1"/>
          </a:fontRef>
        </p:style>
      </p:cxnSp>
      <p:cxnSp>
        <p:nvCxnSpPr>
          <p:cNvPr id="20" name="Gerade Verbindung mit Pfeil 19"/>
          <p:cNvCxnSpPr/>
          <p:nvPr/>
        </p:nvCxnSpPr>
        <p:spPr>
          <a:xfrm flipV="1">
            <a:off x="2843213" y="2780705"/>
            <a:ext cx="395287" cy="6350"/>
          </a:xfrm>
          <a:prstGeom prst="straightConnector1">
            <a:avLst/>
          </a:prstGeom>
          <a:ln w="38100">
            <a:solidFill>
              <a:schemeClr val="tx1"/>
            </a:solidFill>
            <a:tailEnd type="arrow"/>
          </a:ln>
        </p:spPr>
        <p:style>
          <a:lnRef idx="1">
            <a:schemeClr val="accent6"/>
          </a:lnRef>
          <a:fillRef idx="0">
            <a:schemeClr val="accent6"/>
          </a:fillRef>
          <a:effectRef idx="0">
            <a:schemeClr val="accent6"/>
          </a:effectRef>
          <a:fontRef idx="minor">
            <a:schemeClr val="tx1"/>
          </a:fontRef>
        </p:style>
      </p:cxnSp>
      <p:cxnSp>
        <p:nvCxnSpPr>
          <p:cNvPr id="21" name="Gerade Verbindung mit Pfeil 20"/>
          <p:cNvCxnSpPr/>
          <p:nvPr/>
        </p:nvCxnSpPr>
        <p:spPr>
          <a:xfrm flipV="1">
            <a:off x="2844800" y="3382367"/>
            <a:ext cx="395288" cy="0"/>
          </a:xfrm>
          <a:prstGeom prst="straightConnector1">
            <a:avLst/>
          </a:prstGeom>
          <a:ln w="38100">
            <a:solidFill>
              <a:schemeClr val="tx1"/>
            </a:solidFill>
            <a:tailEnd type="arrow"/>
          </a:ln>
        </p:spPr>
        <p:style>
          <a:lnRef idx="1">
            <a:schemeClr val="accent6"/>
          </a:lnRef>
          <a:fillRef idx="0">
            <a:schemeClr val="accent6"/>
          </a:fillRef>
          <a:effectRef idx="0">
            <a:schemeClr val="accent6"/>
          </a:effectRef>
          <a:fontRef idx="minor">
            <a:schemeClr val="tx1"/>
          </a:fontRef>
        </p:style>
      </p:cxnSp>
      <p:cxnSp>
        <p:nvCxnSpPr>
          <p:cNvPr id="22" name="Gerade Verbindung mit Pfeil 21"/>
          <p:cNvCxnSpPr/>
          <p:nvPr/>
        </p:nvCxnSpPr>
        <p:spPr>
          <a:xfrm>
            <a:off x="5957888" y="2231430"/>
            <a:ext cx="349250" cy="0"/>
          </a:xfrm>
          <a:prstGeom prst="straightConnector1">
            <a:avLst/>
          </a:prstGeom>
          <a:ln w="38100">
            <a:solidFill>
              <a:schemeClr val="tx1"/>
            </a:solidFill>
            <a:tailEnd type="arrow"/>
          </a:ln>
        </p:spPr>
        <p:style>
          <a:lnRef idx="1">
            <a:schemeClr val="accent6"/>
          </a:lnRef>
          <a:fillRef idx="0">
            <a:schemeClr val="accent6"/>
          </a:fillRef>
          <a:effectRef idx="0">
            <a:schemeClr val="accent6"/>
          </a:effectRef>
          <a:fontRef idx="minor">
            <a:schemeClr val="tx1"/>
          </a:fontRef>
        </p:style>
      </p:cxnSp>
      <p:cxnSp>
        <p:nvCxnSpPr>
          <p:cNvPr id="23" name="Gerade Verbindung mit Pfeil 22"/>
          <p:cNvCxnSpPr/>
          <p:nvPr/>
        </p:nvCxnSpPr>
        <p:spPr>
          <a:xfrm flipV="1">
            <a:off x="5975350" y="2779117"/>
            <a:ext cx="349250" cy="6350"/>
          </a:xfrm>
          <a:prstGeom prst="straightConnector1">
            <a:avLst/>
          </a:prstGeom>
          <a:ln w="38100">
            <a:solidFill>
              <a:schemeClr val="tx1"/>
            </a:solidFill>
            <a:tailEnd type="arrow"/>
          </a:ln>
        </p:spPr>
        <p:style>
          <a:lnRef idx="1">
            <a:schemeClr val="accent6"/>
          </a:lnRef>
          <a:fillRef idx="0">
            <a:schemeClr val="accent6"/>
          </a:fillRef>
          <a:effectRef idx="0">
            <a:schemeClr val="accent6"/>
          </a:effectRef>
          <a:fontRef idx="minor">
            <a:schemeClr val="tx1"/>
          </a:fontRef>
        </p:style>
      </p:cxnSp>
      <p:sp>
        <p:nvSpPr>
          <p:cNvPr id="24" name="Textfeld 26"/>
          <p:cNvSpPr txBox="1">
            <a:spLocks noChangeArrowheads="1"/>
          </p:cNvSpPr>
          <p:nvPr/>
        </p:nvSpPr>
        <p:spPr bwMode="auto">
          <a:xfrm>
            <a:off x="3276600" y="4982567"/>
            <a:ext cx="2627313" cy="3381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rIns="0">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de-DE" altLang="de-DE" sz="1600"/>
              <a:t>Schuleingangsstufe</a:t>
            </a:r>
          </a:p>
        </p:txBody>
      </p:sp>
      <p:sp>
        <p:nvSpPr>
          <p:cNvPr id="25" name="Textfeld 27"/>
          <p:cNvSpPr txBox="1">
            <a:spLocks noChangeArrowheads="1"/>
          </p:cNvSpPr>
          <p:nvPr/>
        </p:nvSpPr>
        <p:spPr bwMode="auto">
          <a:xfrm>
            <a:off x="3262313" y="4174530"/>
            <a:ext cx="2627312" cy="3190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36000" tIns="36000" rIns="36000" bIns="36000">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de-DE" altLang="de-DE" sz="1600"/>
              <a:t>Schul- und Beamtenrecht</a:t>
            </a:r>
          </a:p>
        </p:txBody>
      </p:sp>
      <p:sp>
        <p:nvSpPr>
          <p:cNvPr id="26" name="Textfeld 1"/>
          <p:cNvSpPr txBox="1">
            <a:spLocks noChangeArrowheads="1"/>
          </p:cNvSpPr>
          <p:nvPr/>
        </p:nvSpPr>
        <p:spPr bwMode="auto">
          <a:xfrm>
            <a:off x="6443663" y="3274417"/>
            <a:ext cx="25209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de-DE" altLang="de-DE" sz="1600" dirty="0"/>
              <a:t>* Davon ein Lehrauftrag </a:t>
            </a:r>
            <a:br>
              <a:rPr lang="de-DE" altLang="de-DE" sz="1600" dirty="0"/>
            </a:br>
            <a:r>
              <a:rPr lang="de-DE" altLang="de-DE" sz="1600" dirty="0"/>
              <a:t>  in der Schuleingangs-</a:t>
            </a:r>
            <a:br>
              <a:rPr lang="de-DE" altLang="de-DE" sz="1600" dirty="0"/>
            </a:br>
            <a:r>
              <a:rPr lang="de-DE" altLang="de-DE" sz="1600" dirty="0"/>
              <a:t>  stufe  (Kl. 1 </a:t>
            </a:r>
            <a:r>
              <a:rPr lang="de-DE" altLang="de-DE" sz="1600" dirty="0" smtClean="0"/>
              <a:t>und/oder </a:t>
            </a:r>
            <a:r>
              <a:rPr lang="de-DE" altLang="de-DE" sz="1600" dirty="0"/>
              <a:t>2)</a:t>
            </a:r>
          </a:p>
        </p:txBody>
      </p:sp>
      <p:sp>
        <p:nvSpPr>
          <p:cNvPr id="27" name="Textfeld 21"/>
          <p:cNvSpPr txBox="1">
            <a:spLocks noChangeArrowheads="1"/>
          </p:cNvSpPr>
          <p:nvPr/>
        </p:nvSpPr>
        <p:spPr bwMode="auto">
          <a:xfrm>
            <a:off x="217486" y="4211044"/>
            <a:ext cx="2592387" cy="565146"/>
          </a:xfrm>
          <a:prstGeom prst="rect">
            <a:avLst/>
          </a:prstGeom>
          <a:noFill/>
          <a:ln w="38100">
            <a:solidFill>
              <a:srgbClr val="FF0000"/>
            </a:solidFill>
            <a:miter lim="800000"/>
            <a:headEnd/>
            <a:tailEnd/>
          </a:ln>
          <a:extLst/>
        </p:spPr>
        <p:txBody>
          <a:bodyPr lIns="36000" tIns="36000" rIns="36000" bIns="36000">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de-DE" altLang="de-DE" sz="1600" dirty="0" smtClean="0"/>
              <a:t>Europalehramt an Grundschulen</a:t>
            </a:r>
            <a:endParaRPr lang="de-DE" altLang="de-DE" sz="1600" dirty="0"/>
          </a:p>
        </p:txBody>
      </p:sp>
    </p:spTree>
    <p:extLst>
      <p:ext uri="{BB962C8B-B14F-4D97-AF65-F5344CB8AC3E}">
        <p14:creationId xmlns:p14="http://schemas.microsoft.com/office/powerpoint/2010/main" val="2727940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8"/>
          <p:cNvSpPr txBox="1">
            <a:spLocks noChangeArrowheads="1"/>
          </p:cNvSpPr>
          <p:nvPr/>
        </p:nvSpPr>
        <p:spPr bwMode="auto">
          <a:xfrm>
            <a:off x="241300" y="1965559"/>
            <a:ext cx="2592388" cy="584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de-DE" altLang="de-DE" sz="1600" dirty="0" err="1"/>
              <a:t>Leitfach</a:t>
            </a:r>
            <a:endParaRPr lang="de-DE" altLang="de-DE" sz="1600" dirty="0"/>
          </a:p>
          <a:p>
            <a:pPr eaLnBrk="1" hangingPunct="1"/>
            <a:endParaRPr lang="de-DE" altLang="de-DE" sz="1600" dirty="0"/>
          </a:p>
        </p:txBody>
      </p:sp>
      <p:sp>
        <p:nvSpPr>
          <p:cNvPr id="5" name="Textfeld 3"/>
          <p:cNvSpPr txBox="1">
            <a:spLocks noChangeArrowheads="1"/>
          </p:cNvSpPr>
          <p:nvPr/>
        </p:nvSpPr>
        <p:spPr bwMode="auto">
          <a:xfrm>
            <a:off x="249238" y="716196"/>
            <a:ext cx="2592387" cy="539750"/>
          </a:xfrm>
          <a:prstGeom prst="rect">
            <a:avLst/>
          </a:prstGeom>
          <a:solidFill>
            <a:srgbClr val="FFFF99"/>
          </a:solidFill>
          <a:ln w="9525">
            <a:solidFill>
              <a:schemeClr val="tx1"/>
            </a:solidFill>
          </a:ln>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de-DE" altLang="de-DE" sz="1600" b="1" dirty="0"/>
              <a:t>Studium an der Päd. Hochschule</a:t>
            </a:r>
          </a:p>
        </p:txBody>
      </p:sp>
      <p:sp>
        <p:nvSpPr>
          <p:cNvPr id="6" name="Textfeld 4"/>
          <p:cNvSpPr txBox="1">
            <a:spLocks noChangeArrowheads="1"/>
          </p:cNvSpPr>
          <p:nvPr/>
        </p:nvSpPr>
        <p:spPr bwMode="auto">
          <a:xfrm>
            <a:off x="3284538" y="716196"/>
            <a:ext cx="2628900" cy="539750"/>
          </a:xfrm>
          <a:prstGeom prst="rect">
            <a:avLst/>
          </a:prstGeom>
          <a:solidFill>
            <a:srgbClr val="99FF99"/>
          </a:solidFill>
          <a:ln w="9525">
            <a:solidFill>
              <a:schemeClr val="tx1"/>
            </a:solidFill>
          </a:ln>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de-DE" altLang="de-DE" sz="1600" b="1" dirty="0"/>
              <a:t>Ausbildung am Staatlichen Seminar</a:t>
            </a:r>
          </a:p>
        </p:txBody>
      </p:sp>
      <p:sp>
        <p:nvSpPr>
          <p:cNvPr id="8" name="Textfeld 7"/>
          <p:cNvSpPr txBox="1">
            <a:spLocks noChangeArrowheads="1"/>
          </p:cNvSpPr>
          <p:nvPr/>
        </p:nvSpPr>
        <p:spPr bwMode="auto">
          <a:xfrm>
            <a:off x="239713" y="1317859"/>
            <a:ext cx="2592387" cy="584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36000" rIns="36000">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de-DE" altLang="de-DE" sz="1600" dirty="0" smtClean="0"/>
              <a:t> Hauptfach</a:t>
            </a:r>
            <a:r>
              <a:rPr lang="de-DE" altLang="de-DE" sz="1600" dirty="0"/>
              <a:t/>
            </a:r>
            <a:br>
              <a:rPr lang="de-DE" altLang="de-DE" sz="1600" dirty="0"/>
            </a:br>
            <a:endParaRPr lang="de-DE" altLang="de-DE" sz="1600" dirty="0"/>
          </a:p>
        </p:txBody>
      </p:sp>
      <p:sp>
        <p:nvSpPr>
          <p:cNvPr id="9" name="Textfeld 9"/>
          <p:cNvSpPr txBox="1">
            <a:spLocks noChangeArrowheads="1"/>
          </p:cNvSpPr>
          <p:nvPr/>
        </p:nvSpPr>
        <p:spPr bwMode="auto">
          <a:xfrm>
            <a:off x="6347991" y="1478782"/>
            <a:ext cx="2592387" cy="33855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de-DE" altLang="de-DE" sz="1600" dirty="0"/>
              <a:t>Unterricht </a:t>
            </a:r>
            <a:r>
              <a:rPr lang="de-DE" altLang="de-DE" sz="1600" dirty="0" smtClean="0"/>
              <a:t>im Hauptfach*</a:t>
            </a:r>
            <a:endParaRPr lang="de-DE" altLang="de-DE" sz="1600" dirty="0"/>
          </a:p>
        </p:txBody>
      </p:sp>
      <p:sp>
        <p:nvSpPr>
          <p:cNvPr id="10" name="Textfeld 11"/>
          <p:cNvSpPr txBox="1">
            <a:spLocks noChangeArrowheads="1"/>
          </p:cNvSpPr>
          <p:nvPr/>
        </p:nvSpPr>
        <p:spPr bwMode="auto">
          <a:xfrm>
            <a:off x="249238" y="2606909"/>
            <a:ext cx="2592387" cy="5857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36000" rIns="36000">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de-DE" altLang="de-DE" sz="1600" dirty="0" smtClean="0"/>
              <a:t> Affines </a:t>
            </a:r>
            <a:r>
              <a:rPr lang="de-DE" altLang="de-DE" sz="1600" dirty="0"/>
              <a:t>Fach*</a:t>
            </a:r>
          </a:p>
          <a:p>
            <a:pPr eaLnBrk="1" hangingPunct="1"/>
            <a:endParaRPr lang="de-DE" altLang="de-DE" sz="1600" dirty="0"/>
          </a:p>
        </p:txBody>
      </p:sp>
      <p:sp>
        <p:nvSpPr>
          <p:cNvPr id="11" name="Textfeld 10"/>
          <p:cNvSpPr txBox="1">
            <a:spLocks noChangeArrowheads="1"/>
          </p:cNvSpPr>
          <p:nvPr/>
        </p:nvSpPr>
        <p:spPr bwMode="auto">
          <a:xfrm>
            <a:off x="3276600" y="1325796"/>
            <a:ext cx="2628900" cy="584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36000" rIns="36000">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de-DE" altLang="de-DE" sz="1600" dirty="0"/>
              <a:t>Didaktik / Methodik </a:t>
            </a:r>
            <a:r>
              <a:rPr lang="de-DE" altLang="de-DE" sz="1600" dirty="0" smtClean="0"/>
              <a:t>im Hauptfach</a:t>
            </a:r>
            <a:endParaRPr lang="de-DE" altLang="de-DE" sz="1600" dirty="0"/>
          </a:p>
        </p:txBody>
      </p:sp>
      <p:sp>
        <p:nvSpPr>
          <p:cNvPr id="12" name="Textfeld 12"/>
          <p:cNvSpPr txBox="1">
            <a:spLocks noChangeArrowheads="1"/>
          </p:cNvSpPr>
          <p:nvPr/>
        </p:nvSpPr>
        <p:spPr bwMode="auto">
          <a:xfrm>
            <a:off x="3284538" y="2595796"/>
            <a:ext cx="2628900" cy="584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36000" rIns="36000">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de-DE" altLang="de-DE" sz="1600" dirty="0"/>
              <a:t>Veranstaltungen im </a:t>
            </a:r>
            <a:br>
              <a:rPr lang="de-DE" altLang="de-DE" sz="1600" dirty="0"/>
            </a:br>
            <a:r>
              <a:rPr lang="de-DE" altLang="de-DE" sz="1600" dirty="0"/>
              <a:t>weiteren Kompetenzbereich</a:t>
            </a:r>
          </a:p>
        </p:txBody>
      </p:sp>
      <p:sp>
        <p:nvSpPr>
          <p:cNvPr id="13" name="Textfeld 13"/>
          <p:cNvSpPr txBox="1">
            <a:spLocks noChangeArrowheads="1"/>
          </p:cNvSpPr>
          <p:nvPr/>
        </p:nvSpPr>
        <p:spPr bwMode="auto">
          <a:xfrm>
            <a:off x="3284538" y="1957621"/>
            <a:ext cx="2628900" cy="584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de-DE" altLang="de-DE" sz="1600" dirty="0"/>
              <a:t>Didaktik / Methodik </a:t>
            </a:r>
            <a:r>
              <a:rPr lang="de-DE" altLang="de-DE" sz="1600" dirty="0" smtClean="0"/>
              <a:t>im</a:t>
            </a:r>
            <a:r>
              <a:rPr lang="de-DE" altLang="de-DE" sz="1600" dirty="0"/>
              <a:t/>
            </a:r>
            <a:br>
              <a:rPr lang="de-DE" altLang="de-DE" sz="1600" dirty="0"/>
            </a:br>
            <a:r>
              <a:rPr lang="de-DE" altLang="de-DE" sz="1600" dirty="0" smtClean="0"/>
              <a:t>2</a:t>
            </a:r>
            <a:r>
              <a:rPr lang="de-DE" altLang="de-DE" sz="1600" dirty="0"/>
              <a:t>. F</a:t>
            </a:r>
            <a:r>
              <a:rPr lang="de-DE" altLang="de-DE" sz="1600" dirty="0" smtClean="0"/>
              <a:t>ach</a:t>
            </a:r>
            <a:endParaRPr lang="de-DE" altLang="de-DE" sz="1600" dirty="0"/>
          </a:p>
        </p:txBody>
      </p:sp>
      <p:sp>
        <p:nvSpPr>
          <p:cNvPr id="14" name="Textfeld 14"/>
          <p:cNvSpPr txBox="1">
            <a:spLocks noChangeArrowheads="1"/>
          </p:cNvSpPr>
          <p:nvPr/>
        </p:nvSpPr>
        <p:spPr bwMode="auto">
          <a:xfrm>
            <a:off x="6378600" y="1991802"/>
            <a:ext cx="2592388" cy="5857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de-DE" altLang="de-DE" sz="1600" dirty="0"/>
              <a:t>Unterricht im </a:t>
            </a:r>
            <a:br>
              <a:rPr lang="de-DE" altLang="de-DE" sz="1600" dirty="0"/>
            </a:br>
            <a:r>
              <a:rPr lang="de-DE" altLang="de-DE" sz="1600" dirty="0"/>
              <a:t>2. F</a:t>
            </a:r>
            <a:r>
              <a:rPr lang="de-DE" altLang="de-DE" sz="1600" dirty="0" smtClean="0"/>
              <a:t>ach</a:t>
            </a:r>
            <a:r>
              <a:rPr lang="de-DE" altLang="de-DE" sz="1600" dirty="0"/>
              <a:t>*</a:t>
            </a:r>
          </a:p>
        </p:txBody>
      </p:sp>
      <p:cxnSp>
        <p:nvCxnSpPr>
          <p:cNvPr id="15" name="Gerade Verbindung mit Pfeil 14"/>
          <p:cNvCxnSpPr/>
          <p:nvPr/>
        </p:nvCxnSpPr>
        <p:spPr>
          <a:xfrm>
            <a:off x="2865438" y="1648059"/>
            <a:ext cx="395287" cy="0"/>
          </a:xfrm>
          <a:prstGeom prst="straightConnector1">
            <a:avLst/>
          </a:prstGeom>
          <a:ln w="38100">
            <a:solidFill>
              <a:schemeClr val="tx1"/>
            </a:solidFill>
            <a:tailEnd type="arrow"/>
          </a:ln>
        </p:spPr>
        <p:style>
          <a:lnRef idx="1">
            <a:schemeClr val="accent6"/>
          </a:lnRef>
          <a:fillRef idx="0">
            <a:schemeClr val="accent6"/>
          </a:fillRef>
          <a:effectRef idx="0">
            <a:schemeClr val="accent6"/>
          </a:effectRef>
          <a:fontRef idx="minor">
            <a:schemeClr val="tx1"/>
          </a:fontRef>
        </p:style>
      </p:cxnSp>
      <p:cxnSp>
        <p:nvCxnSpPr>
          <p:cNvPr id="16" name="Gerade Verbindung mit Pfeil 15"/>
          <p:cNvCxnSpPr/>
          <p:nvPr/>
        </p:nvCxnSpPr>
        <p:spPr>
          <a:xfrm>
            <a:off x="2857500" y="2219559"/>
            <a:ext cx="395288" cy="0"/>
          </a:xfrm>
          <a:prstGeom prst="straightConnector1">
            <a:avLst/>
          </a:prstGeom>
          <a:ln w="38100">
            <a:solidFill>
              <a:schemeClr val="tx1"/>
            </a:solidFill>
            <a:tailEnd type="arrow"/>
          </a:ln>
        </p:spPr>
        <p:style>
          <a:lnRef idx="1">
            <a:schemeClr val="accent6"/>
          </a:lnRef>
          <a:fillRef idx="0">
            <a:schemeClr val="accent6"/>
          </a:fillRef>
          <a:effectRef idx="0">
            <a:schemeClr val="accent6"/>
          </a:effectRef>
          <a:fontRef idx="minor">
            <a:schemeClr val="tx1"/>
          </a:fontRef>
        </p:style>
      </p:cxnSp>
      <p:cxnSp>
        <p:nvCxnSpPr>
          <p:cNvPr id="17" name="Gerade Verbindung mit Pfeil 16"/>
          <p:cNvCxnSpPr/>
          <p:nvPr/>
        </p:nvCxnSpPr>
        <p:spPr>
          <a:xfrm>
            <a:off x="2879725" y="2872021"/>
            <a:ext cx="395288" cy="0"/>
          </a:xfrm>
          <a:prstGeom prst="straightConnector1">
            <a:avLst/>
          </a:prstGeom>
          <a:ln w="38100">
            <a:solidFill>
              <a:schemeClr val="tx1"/>
            </a:solidFill>
            <a:tailEnd type="arrow"/>
          </a:ln>
        </p:spPr>
        <p:style>
          <a:lnRef idx="1">
            <a:schemeClr val="accent6"/>
          </a:lnRef>
          <a:fillRef idx="0">
            <a:schemeClr val="accent6"/>
          </a:fillRef>
          <a:effectRef idx="0">
            <a:schemeClr val="accent6"/>
          </a:effectRef>
          <a:fontRef idx="minor">
            <a:schemeClr val="tx1"/>
          </a:fontRef>
        </p:style>
      </p:cxnSp>
      <p:cxnSp>
        <p:nvCxnSpPr>
          <p:cNvPr id="18" name="Gerade Verbindung mit Pfeil 17"/>
          <p:cNvCxnSpPr/>
          <p:nvPr/>
        </p:nvCxnSpPr>
        <p:spPr>
          <a:xfrm>
            <a:off x="5959475" y="1668696"/>
            <a:ext cx="360363" cy="0"/>
          </a:xfrm>
          <a:prstGeom prst="straightConnector1">
            <a:avLst/>
          </a:prstGeom>
          <a:ln w="38100">
            <a:solidFill>
              <a:schemeClr val="tx1"/>
            </a:solidFill>
            <a:tailEnd type="arrow"/>
          </a:ln>
        </p:spPr>
        <p:style>
          <a:lnRef idx="1">
            <a:schemeClr val="accent6"/>
          </a:lnRef>
          <a:fillRef idx="0">
            <a:schemeClr val="accent6"/>
          </a:fillRef>
          <a:effectRef idx="0">
            <a:schemeClr val="accent6"/>
          </a:effectRef>
          <a:fontRef idx="minor">
            <a:schemeClr val="tx1"/>
          </a:fontRef>
        </p:style>
      </p:cxnSp>
      <p:cxnSp>
        <p:nvCxnSpPr>
          <p:cNvPr id="19" name="Gerade Verbindung mit Pfeil 18"/>
          <p:cNvCxnSpPr/>
          <p:nvPr/>
        </p:nvCxnSpPr>
        <p:spPr>
          <a:xfrm>
            <a:off x="5959475" y="2235434"/>
            <a:ext cx="360363" cy="0"/>
          </a:xfrm>
          <a:prstGeom prst="straightConnector1">
            <a:avLst/>
          </a:prstGeom>
          <a:ln w="38100">
            <a:solidFill>
              <a:schemeClr val="tx1"/>
            </a:solidFill>
            <a:tailEnd type="arrow"/>
          </a:ln>
        </p:spPr>
        <p:style>
          <a:lnRef idx="1">
            <a:schemeClr val="accent6"/>
          </a:lnRef>
          <a:fillRef idx="0">
            <a:schemeClr val="accent6"/>
          </a:fillRef>
          <a:effectRef idx="0">
            <a:schemeClr val="accent6"/>
          </a:effectRef>
          <a:fontRef idx="minor">
            <a:schemeClr val="tx1"/>
          </a:fontRef>
        </p:style>
      </p:cxnSp>
      <p:sp>
        <p:nvSpPr>
          <p:cNvPr id="20" name="Textfeld 23"/>
          <p:cNvSpPr txBox="1">
            <a:spLocks noChangeArrowheads="1"/>
          </p:cNvSpPr>
          <p:nvPr/>
        </p:nvSpPr>
        <p:spPr bwMode="auto">
          <a:xfrm>
            <a:off x="174625" y="347896"/>
            <a:ext cx="86661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de-DE" altLang="de-DE" sz="2000" b="1" dirty="0"/>
              <a:t>PH Ausbildung nach alter Prüfungsordnung von 2003 - Übergang </a:t>
            </a:r>
          </a:p>
        </p:txBody>
      </p:sp>
      <p:sp>
        <p:nvSpPr>
          <p:cNvPr id="21" name="Textfeld 34"/>
          <p:cNvSpPr txBox="1">
            <a:spLocks noChangeArrowheads="1"/>
          </p:cNvSpPr>
          <p:nvPr/>
        </p:nvSpPr>
        <p:spPr bwMode="auto">
          <a:xfrm>
            <a:off x="438150" y="5375176"/>
            <a:ext cx="842486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de-DE" altLang="de-DE" b="1" dirty="0"/>
              <a:t>Studierende mit studiertem GHS-Lehramt und Stufenschwerpunkt Grundschule werden an einem GS-Seminar ausgebildet.</a:t>
            </a:r>
          </a:p>
        </p:txBody>
      </p:sp>
      <p:sp>
        <p:nvSpPr>
          <p:cNvPr id="22" name="Textfeld 25"/>
          <p:cNvSpPr txBox="1">
            <a:spLocks noChangeArrowheads="1"/>
          </p:cNvSpPr>
          <p:nvPr/>
        </p:nvSpPr>
        <p:spPr bwMode="auto">
          <a:xfrm>
            <a:off x="3287713" y="3251434"/>
            <a:ext cx="2627312" cy="3190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36000" tIns="36000" rIns="36000" bIns="36000">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de-DE" altLang="de-DE" sz="1600"/>
              <a:t>Pädagogik</a:t>
            </a:r>
          </a:p>
        </p:txBody>
      </p:sp>
      <p:sp>
        <p:nvSpPr>
          <p:cNvPr id="23" name="Textfeld 26"/>
          <p:cNvSpPr txBox="1">
            <a:spLocks noChangeArrowheads="1"/>
          </p:cNvSpPr>
          <p:nvPr/>
        </p:nvSpPr>
        <p:spPr bwMode="auto">
          <a:xfrm>
            <a:off x="3287713" y="4926246"/>
            <a:ext cx="2627312" cy="339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rIns="0">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de-DE" altLang="de-DE" sz="1600" dirty="0" smtClean="0"/>
              <a:t>Ergänzende </a:t>
            </a:r>
            <a:r>
              <a:rPr lang="de-DE" altLang="de-DE" sz="1600" dirty="0"/>
              <a:t>Veranstaltungen</a:t>
            </a:r>
          </a:p>
        </p:txBody>
      </p:sp>
      <p:sp>
        <p:nvSpPr>
          <p:cNvPr id="24" name="Textfeld 27"/>
          <p:cNvSpPr txBox="1">
            <a:spLocks noChangeArrowheads="1"/>
          </p:cNvSpPr>
          <p:nvPr/>
        </p:nvSpPr>
        <p:spPr bwMode="auto">
          <a:xfrm>
            <a:off x="3297238" y="4081696"/>
            <a:ext cx="2627312" cy="3190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36000" tIns="36000" rIns="36000" bIns="36000">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de-DE" altLang="de-DE" sz="1600" dirty="0"/>
              <a:t>Kooperation </a:t>
            </a:r>
            <a:r>
              <a:rPr lang="de-DE" altLang="de-DE" sz="1600" dirty="0" smtClean="0"/>
              <a:t>und </a:t>
            </a:r>
            <a:r>
              <a:rPr lang="de-DE" altLang="de-DE" sz="1600" dirty="0"/>
              <a:t>Inklusion</a:t>
            </a:r>
          </a:p>
        </p:txBody>
      </p:sp>
      <p:sp>
        <p:nvSpPr>
          <p:cNvPr id="25" name="Textfeld 26"/>
          <p:cNvSpPr txBox="1">
            <a:spLocks noChangeArrowheads="1"/>
          </p:cNvSpPr>
          <p:nvPr/>
        </p:nvSpPr>
        <p:spPr bwMode="auto">
          <a:xfrm>
            <a:off x="3290888" y="4494446"/>
            <a:ext cx="2627312" cy="3381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rIns="0">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de-DE" altLang="de-DE" sz="1600" dirty="0" smtClean="0"/>
              <a:t> Schuleingangsstufe</a:t>
            </a:r>
            <a:endParaRPr lang="de-DE" altLang="de-DE" sz="1600" dirty="0"/>
          </a:p>
        </p:txBody>
      </p:sp>
      <p:sp>
        <p:nvSpPr>
          <p:cNvPr id="26" name="Textfeld 27"/>
          <p:cNvSpPr txBox="1">
            <a:spLocks noChangeArrowheads="1"/>
          </p:cNvSpPr>
          <p:nvPr/>
        </p:nvSpPr>
        <p:spPr bwMode="auto">
          <a:xfrm>
            <a:off x="3276600" y="3687996"/>
            <a:ext cx="2627313" cy="3190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36000" tIns="36000" rIns="36000" bIns="36000">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de-DE" altLang="de-DE" sz="1600"/>
              <a:t>Schul- und Beamtenrecht</a:t>
            </a:r>
          </a:p>
        </p:txBody>
      </p:sp>
      <p:sp>
        <p:nvSpPr>
          <p:cNvPr id="27" name="Textfeld 11"/>
          <p:cNvSpPr txBox="1">
            <a:spLocks noChangeArrowheads="1"/>
          </p:cNvSpPr>
          <p:nvPr/>
        </p:nvSpPr>
        <p:spPr bwMode="auto">
          <a:xfrm>
            <a:off x="239713" y="3253021"/>
            <a:ext cx="2892127" cy="1938992"/>
          </a:xfrm>
          <a:prstGeom prst="rect">
            <a:avLst/>
          </a:prstGeom>
          <a:noFill/>
          <a:ln w="38100">
            <a:solidFill>
              <a:srgbClr val="FF0000"/>
            </a:solidFill>
          </a:ln>
          <a:extLst/>
        </p:spPr>
        <p:txBody>
          <a:bodyPr wrap="squar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108000" indent="-108000" eaLnBrk="1" hangingPunct="1">
              <a:buFont typeface="Arial" charset="0"/>
              <a:buChar char="•"/>
            </a:pPr>
            <a:r>
              <a:rPr lang="de-DE" altLang="de-DE" sz="1200" dirty="0" smtClean="0"/>
              <a:t>Das </a:t>
            </a:r>
            <a:r>
              <a:rPr lang="de-DE" altLang="de-DE" sz="1200" dirty="0"/>
              <a:t>affine Fach Ev. oder </a:t>
            </a:r>
            <a:r>
              <a:rPr lang="de-DE" altLang="de-DE" sz="1200" dirty="0" smtClean="0"/>
              <a:t>Kath</a:t>
            </a:r>
            <a:r>
              <a:rPr lang="de-DE" altLang="de-DE" sz="1200" dirty="0"/>
              <a:t>. Religionslehre kann </a:t>
            </a:r>
            <a:r>
              <a:rPr lang="de-DE" altLang="de-DE" sz="1200" dirty="0" smtClean="0"/>
              <a:t>als </a:t>
            </a:r>
            <a:r>
              <a:rPr lang="de-DE" altLang="de-DE" sz="1200" dirty="0"/>
              <a:t>2. F</a:t>
            </a:r>
            <a:r>
              <a:rPr lang="de-DE" altLang="de-DE" sz="1200" dirty="0" smtClean="0"/>
              <a:t>ach weitergeführt </a:t>
            </a:r>
            <a:r>
              <a:rPr lang="de-DE" altLang="de-DE" sz="1200" dirty="0"/>
              <a:t>werden </a:t>
            </a:r>
            <a:r>
              <a:rPr lang="de-DE" altLang="de-DE" sz="1200" dirty="0" smtClean="0"/>
              <a:t>(</a:t>
            </a:r>
            <a:r>
              <a:rPr lang="de-DE" altLang="de-DE" sz="1200" dirty="0"/>
              <a:t>z.B. </a:t>
            </a:r>
            <a:r>
              <a:rPr lang="de-DE" altLang="de-DE" sz="1200" dirty="0" smtClean="0"/>
              <a:t>Tausch mit dem </a:t>
            </a:r>
            <a:r>
              <a:rPr lang="de-DE" altLang="de-DE" sz="1200" dirty="0" err="1" smtClean="0"/>
              <a:t>Leitfach</a:t>
            </a:r>
            <a:r>
              <a:rPr lang="de-DE" altLang="de-DE" sz="1200" dirty="0" smtClean="0"/>
              <a:t>). </a:t>
            </a:r>
          </a:p>
          <a:p>
            <a:pPr marL="108000" indent="-108000" eaLnBrk="1" hangingPunct="1">
              <a:buFont typeface="Arial" charset="0"/>
              <a:buChar char="•"/>
            </a:pPr>
            <a:r>
              <a:rPr lang="de-DE" altLang="de-DE" sz="1200" dirty="0" smtClean="0"/>
              <a:t>Europalehramt – Hauptfach ist die Fremdsprache, </a:t>
            </a:r>
            <a:r>
              <a:rPr lang="de-DE" altLang="de-DE" sz="1200" dirty="0" err="1" smtClean="0"/>
              <a:t>Leitfach</a:t>
            </a:r>
            <a:r>
              <a:rPr lang="de-DE" altLang="de-DE" sz="1200" dirty="0" smtClean="0"/>
              <a:t> das bilinguale </a:t>
            </a:r>
            <a:r>
              <a:rPr lang="de-DE" altLang="de-DE" sz="1200" dirty="0" err="1" smtClean="0"/>
              <a:t>Sachfach</a:t>
            </a:r>
            <a:r>
              <a:rPr lang="de-DE" altLang="de-DE" sz="1200" dirty="0" smtClean="0"/>
              <a:t>.</a:t>
            </a:r>
          </a:p>
          <a:p>
            <a:pPr marL="108000" indent="-108000" eaLnBrk="1" hangingPunct="1">
              <a:buFont typeface="Arial" charset="0"/>
              <a:buChar char="•"/>
            </a:pPr>
            <a:r>
              <a:rPr lang="de-DE" altLang="de-DE" sz="1200" dirty="0" smtClean="0"/>
              <a:t>Ist Deutsch od. Mathematik eines der 3 studierten Fächer, wird dieses Fach verpflichtend am Seminar ausgebildet.</a:t>
            </a:r>
            <a:endParaRPr lang="de-DE" altLang="de-DE" sz="1200" dirty="0"/>
          </a:p>
        </p:txBody>
      </p:sp>
      <p:sp>
        <p:nvSpPr>
          <p:cNvPr id="28" name="Textfeld 29"/>
          <p:cNvSpPr txBox="1">
            <a:spLocks noChangeArrowheads="1"/>
          </p:cNvSpPr>
          <p:nvPr/>
        </p:nvSpPr>
        <p:spPr bwMode="auto">
          <a:xfrm>
            <a:off x="6465888" y="2835509"/>
            <a:ext cx="25209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de-DE" altLang="de-DE" sz="1600" dirty="0"/>
              <a:t>* Davon ein Lehrauftrag </a:t>
            </a:r>
            <a:br>
              <a:rPr lang="de-DE" altLang="de-DE" sz="1600" dirty="0"/>
            </a:br>
            <a:r>
              <a:rPr lang="de-DE" altLang="de-DE" sz="1600" dirty="0"/>
              <a:t>  in der Schuleingangs-</a:t>
            </a:r>
            <a:br>
              <a:rPr lang="de-DE" altLang="de-DE" sz="1600" dirty="0"/>
            </a:br>
            <a:r>
              <a:rPr lang="de-DE" altLang="de-DE" sz="1600" dirty="0"/>
              <a:t>  stufe  (Kl. 1 </a:t>
            </a:r>
            <a:r>
              <a:rPr lang="de-DE" altLang="de-DE" sz="1600" dirty="0" smtClean="0"/>
              <a:t>und/oder </a:t>
            </a:r>
            <a:r>
              <a:rPr lang="de-DE" altLang="de-DE" sz="1600" dirty="0"/>
              <a:t>2)</a:t>
            </a:r>
          </a:p>
        </p:txBody>
      </p:sp>
      <p:sp>
        <p:nvSpPr>
          <p:cNvPr id="29" name="Textfeld 13"/>
          <p:cNvSpPr txBox="1">
            <a:spLocks noChangeArrowheads="1"/>
          </p:cNvSpPr>
          <p:nvPr/>
        </p:nvSpPr>
        <p:spPr bwMode="auto">
          <a:xfrm>
            <a:off x="6348884" y="747946"/>
            <a:ext cx="2519362" cy="646331"/>
          </a:xfrm>
          <a:prstGeom prst="rect">
            <a:avLst/>
          </a:prstGeom>
          <a:solidFill>
            <a:srgbClr val="CCFFFF"/>
          </a:solidFill>
          <a:ln w="9525">
            <a:solidFill>
              <a:schemeClr val="tx1"/>
            </a:solidFill>
          </a:ln>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de-DE" altLang="de-DE" sz="1200" b="1" dirty="0"/>
              <a:t>Schulischer Einsatz in der </a:t>
            </a:r>
            <a:r>
              <a:rPr lang="de-DE" altLang="de-DE" sz="1200" b="1" dirty="0" smtClean="0"/>
              <a:t>Grundschule, ggf. an der Gemeinschaftsschule</a:t>
            </a:r>
            <a:endParaRPr lang="de-DE" altLang="de-DE" sz="1200" b="1" dirty="0"/>
          </a:p>
        </p:txBody>
      </p:sp>
    </p:spTree>
    <p:extLst>
      <p:ext uri="{BB962C8B-B14F-4D97-AF65-F5344CB8AC3E}">
        <p14:creationId xmlns:p14="http://schemas.microsoft.com/office/powerpoint/2010/main" val="289499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231775" y="1645443"/>
            <a:ext cx="8229600" cy="431800"/>
          </a:xfrm>
          <a:prstGeom prst="rect">
            <a:avLst/>
          </a:prstGeom>
          <a:noFill/>
        </p:spPr>
        <p:txBody>
          <a:bodyPr wrap="square" lIns="91440" tIns="45720" rIns="91440" bIns="45720" numCol="1" anchor="t" anchorCtr="0" compatLnSpc="1">
            <a:prstTxWarp prst="textNoShape">
              <a:avLst/>
            </a:prstTxWarp>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altLang="de-DE" sz="2400" b="1" dirty="0" smtClean="0">
                <a:latin typeface="Arial" panose="020B0604020202020204" pitchFamily="34" charset="0"/>
                <a:cs typeface="Arial" panose="020B0604020202020204" pitchFamily="34" charset="0"/>
              </a:rPr>
              <a:t>Ausbildungselemente</a:t>
            </a:r>
          </a:p>
        </p:txBody>
      </p:sp>
      <p:sp>
        <p:nvSpPr>
          <p:cNvPr id="5" name="Rectangle 3"/>
          <p:cNvSpPr txBox="1">
            <a:spLocks noChangeArrowheads="1"/>
          </p:cNvSpPr>
          <p:nvPr/>
        </p:nvSpPr>
        <p:spPr bwMode="auto">
          <a:xfrm>
            <a:off x="245774" y="2150268"/>
            <a:ext cx="8569325" cy="3510980"/>
          </a:xfrm>
          <a:prstGeom prst="rect">
            <a:avLst/>
          </a:prstGeom>
          <a:noFill/>
        </p:spPr>
        <p:txBody>
          <a:bodyPr wrap="square" lIns="91440" tIns="45720" rIns="91440" bIns="45720" numCol="1" anchor="t" anchorCtr="0" compatLnSpc="1">
            <a:prstTxWarp prst="textNoShape">
              <a:avLst/>
            </a:prstTxWarp>
          </a:bodyPr>
          <a:lstStyle>
            <a:lvl1pPr marL="365760" indent="-256032"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58368" indent="-246888"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923544" indent="-219456"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179576" indent="-201168"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1389888" indent="-182880" algn="l" rtl="0" eaLnBrk="1" latinLnBrk="0" hangingPunct="1">
              <a:spcBef>
                <a:spcPts val="300"/>
              </a:spcBef>
              <a:buClr>
                <a:schemeClr val="tx1">
                  <a:lumMod val="65000"/>
                  <a:lumOff val="35000"/>
                </a:schemeClr>
              </a:buClr>
              <a:buFont typeface="Arial" pitchFamily="34" charset="0"/>
              <a:buChar char="•"/>
              <a:defRPr kumimoji="0"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263525" indent="-263525">
              <a:spcBef>
                <a:spcPts val="2400"/>
              </a:spcBef>
            </a:pPr>
            <a:r>
              <a:rPr lang="de-DE" altLang="de-DE" sz="2000" dirty="0" smtClean="0"/>
              <a:t>Die Ausbildung orientiert sich an den Vorgaben der aktuellen Bildungspläne und an den Ausbildungsstandards </a:t>
            </a:r>
          </a:p>
          <a:p>
            <a:pPr marL="263525" indent="-263525">
              <a:spcBef>
                <a:spcPts val="2400"/>
              </a:spcBef>
            </a:pPr>
            <a:r>
              <a:rPr lang="de-DE" altLang="de-DE" sz="2000" dirty="0" smtClean="0"/>
              <a:t>Unterrichtsbesuche in jedem Ausbildungsfach</a:t>
            </a:r>
          </a:p>
          <a:p>
            <a:pPr marL="263525" indent="-263525">
              <a:spcBef>
                <a:spcPts val="2400"/>
              </a:spcBef>
            </a:pPr>
            <a:r>
              <a:rPr lang="de-DE" altLang="de-DE" sz="2000" dirty="0" smtClean="0"/>
              <a:t>Selbstständiger Unterricht im Umfang von 13 Stunden im </a:t>
            </a:r>
            <a:br>
              <a:rPr lang="de-DE" altLang="de-DE" sz="2000" dirty="0" smtClean="0"/>
            </a:br>
            <a:r>
              <a:rPr lang="de-DE" altLang="de-DE" sz="2000" dirty="0" smtClean="0"/>
              <a:t>II. Ausbildungsabschnitt (ein Schuljahr)</a:t>
            </a:r>
          </a:p>
          <a:p>
            <a:pPr marL="263525" indent="-263525">
              <a:spcBef>
                <a:spcPts val="2400"/>
              </a:spcBef>
            </a:pPr>
            <a:r>
              <a:rPr lang="de-DE" altLang="de-DE" sz="2000" dirty="0" smtClean="0"/>
              <a:t>Ausbildungsgespräche mit Schulleitung, Mentor und Seminarausbilder</a:t>
            </a:r>
          </a:p>
          <a:p>
            <a:pPr marL="263525" indent="-263525">
              <a:spcBef>
                <a:spcPts val="2400"/>
              </a:spcBef>
            </a:pPr>
            <a:r>
              <a:rPr lang="de-DE" altLang="de-DE" sz="2000" dirty="0" smtClean="0"/>
              <a:t>Ausbildung in Schulkunde an der Schule</a:t>
            </a:r>
          </a:p>
          <a:p>
            <a:pPr marL="263525" indent="-263525"/>
            <a:endParaRPr lang="de-DE" altLang="de-DE" b="1" i="1" dirty="0" smtClean="0"/>
          </a:p>
        </p:txBody>
      </p:sp>
      <p:sp>
        <p:nvSpPr>
          <p:cNvPr id="6" name="Rechteck 1"/>
          <p:cNvSpPr>
            <a:spLocks noChangeArrowheads="1"/>
          </p:cNvSpPr>
          <p:nvPr/>
        </p:nvSpPr>
        <p:spPr bwMode="auto">
          <a:xfrm>
            <a:off x="207963" y="565943"/>
            <a:ext cx="84963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spcBef>
                <a:spcPct val="50000"/>
              </a:spcBef>
            </a:pPr>
            <a:r>
              <a:rPr lang="de-DE" altLang="de-DE" sz="2400" b="1" dirty="0"/>
              <a:t>5</a:t>
            </a:r>
            <a:r>
              <a:rPr lang="de-DE" altLang="de-DE" sz="2400" b="1" dirty="0" smtClean="0"/>
              <a:t>. </a:t>
            </a:r>
            <a:r>
              <a:rPr lang="de-DE" altLang="de-DE" sz="2400" b="1" dirty="0"/>
              <a:t>Ausbildungs- und Prüfungselemente im </a:t>
            </a:r>
            <a:br>
              <a:rPr lang="de-DE" altLang="de-DE" sz="2400" b="1" dirty="0"/>
            </a:br>
            <a:r>
              <a:rPr lang="de-DE" altLang="de-DE" sz="2400" b="1" dirty="0"/>
              <a:t>    Vorbereitungsdienst</a:t>
            </a:r>
          </a:p>
        </p:txBody>
      </p:sp>
    </p:spTree>
    <p:extLst>
      <p:ext uri="{BB962C8B-B14F-4D97-AF65-F5344CB8AC3E}">
        <p14:creationId xmlns:p14="http://schemas.microsoft.com/office/powerpoint/2010/main" val="2039215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0"/>
          <p:cNvSpPr txBox="1">
            <a:spLocks noChangeArrowheads="1"/>
          </p:cNvSpPr>
          <p:nvPr/>
        </p:nvSpPr>
        <p:spPr bwMode="auto">
          <a:xfrm>
            <a:off x="280316" y="1412776"/>
            <a:ext cx="8713787" cy="35290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marL="365760" indent="-256032"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58368" indent="-246888"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923544" indent="-219456"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179576" indent="-201168"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1389888" indent="-182880" algn="l" rtl="0" eaLnBrk="1" latinLnBrk="0" hangingPunct="1">
              <a:spcBef>
                <a:spcPts val="300"/>
              </a:spcBef>
              <a:buClr>
                <a:schemeClr val="tx1">
                  <a:lumMod val="65000"/>
                  <a:lumOff val="35000"/>
                </a:schemeClr>
              </a:buClr>
              <a:buFont typeface="Arial" pitchFamily="34" charset="0"/>
              <a:buChar char="•"/>
              <a:defRPr kumimoji="0"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263525" indent="-263525">
              <a:spcBef>
                <a:spcPts val="2400"/>
              </a:spcBef>
            </a:pPr>
            <a:r>
              <a:rPr lang="de-DE" altLang="de-DE" sz="2000" dirty="0" smtClean="0">
                <a:solidFill>
                  <a:schemeClr val="tx1"/>
                </a:solidFill>
              </a:rPr>
              <a:t>Schulleiterbeurteilung</a:t>
            </a:r>
          </a:p>
          <a:p>
            <a:pPr marL="263525" indent="-263525">
              <a:spcBef>
                <a:spcPts val="2400"/>
              </a:spcBef>
            </a:pPr>
            <a:r>
              <a:rPr lang="de-DE" altLang="de-DE" sz="2000" dirty="0" smtClean="0">
                <a:solidFill>
                  <a:schemeClr val="tx1"/>
                </a:solidFill>
              </a:rPr>
              <a:t>Schulrechtsprüfung</a:t>
            </a:r>
          </a:p>
          <a:p>
            <a:pPr marL="263525" indent="-263525">
              <a:spcBef>
                <a:spcPts val="2400"/>
              </a:spcBef>
            </a:pPr>
            <a:r>
              <a:rPr lang="de-DE" altLang="de-DE" sz="2000" dirty="0" smtClean="0">
                <a:solidFill>
                  <a:schemeClr val="tx1"/>
                </a:solidFill>
              </a:rPr>
              <a:t>Hausarbeit</a:t>
            </a:r>
            <a:endParaRPr lang="de-DE" altLang="ja-JP" sz="2000" dirty="0" smtClean="0">
              <a:solidFill>
                <a:schemeClr val="tx1"/>
              </a:solidFill>
            </a:endParaRPr>
          </a:p>
          <a:p>
            <a:pPr marL="263525" indent="-263525">
              <a:spcBef>
                <a:spcPts val="2400"/>
              </a:spcBef>
            </a:pPr>
            <a:r>
              <a:rPr lang="de-DE" altLang="de-DE" sz="2000" dirty="0" smtClean="0">
                <a:solidFill>
                  <a:schemeClr val="tx1"/>
                </a:solidFill>
              </a:rPr>
              <a:t>Pädagogisches Kolloquium</a:t>
            </a:r>
          </a:p>
          <a:p>
            <a:pPr marL="263525" indent="-263525">
              <a:spcBef>
                <a:spcPts val="2400"/>
              </a:spcBef>
            </a:pPr>
            <a:r>
              <a:rPr lang="de-DE" altLang="de-DE" sz="2000" dirty="0" smtClean="0">
                <a:solidFill>
                  <a:schemeClr val="tx1"/>
                </a:solidFill>
              </a:rPr>
              <a:t>Beurteilung der Unterrichtspraxis</a:t>
            </a:r>
          </a:p>
          <a:p>
            <a:pPr marL="263525" indent="-263525">
              <a:spcBef>
                <a:spcPts val="2400"/>
              </a:spcBef>
            </a:pPr>
            <a:r>
              <a:rPr lang="de-DE" altLang="de-DE" sz="2000" dirty="0" smtClean="0">
                <a:solidFill>
                  <a:schemeClr val="tx1"/>
                </a:solidFill>
              </a:rPr>
              <a:t>Fachdidaktische Kolloquien</a:t>
            </a:r>
          </a:p>
        </p:txBody>
      </p:sp>
      <p:sp>
        <p:nvSpPr>
          <p:cNvPr id="5" name="Rectangle 2"/>
          <p:cNvSpPr txBox="1">
            <a:spLocks noChangeArrowheads="1"/>
          </p:cNvSpPr>
          <p:nvPr/>
        </p:nvSpPr>
        <p:spPr bwMode="auto">
          <a:xfrm>
            <a:off x="250825" y="693738"/>
            <a:ext cx="8229600" cy="431800"/>
          </a:xfrm>
          <a:prstGeom prst="rect">
            <a:avLst/>
          </a:prstGeom>
          <a:noFill/>
        </p:spPr>
        <p:txBody>
          <a:bodyPr wrap="square" lIns="91440" tIns="45720" rIns="91440" bIns="45720" numCol="1" anchor="t" anchorCtr="0" compatLnSpc="1">
            <a:prstTxWarp prst="textNoShape">
              <a:avLst/>
            </a:prstTxWarp>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altLang="de-DE" sz="2400" b="1" dirty="0" smtClean="0">
                <a:latin typeface="Arial" panose="020B0604020202020204" pitchFamily="34" charset="0"/>
                <a:cs typeface="Arial" panose="020B0604020202020204" pitchFamily="34" charset="0"/>
              </a:rPr>
              <a:t>Prüfungselemente</a:t>
            </a:r>
          </a:p>
        </p:txBody>
      </p:sp>
    </p:spTree>
    <p:extLst>
      <p:ext uri="{BB962C8B-B14F-4D97-AF65-F5344CB8AC3E}">
        <p14:creationId xmlns:p14="http://schemas.microsoft.com/office/powerpoint/2010/main" val="1269128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a:xfrm>
            <a:off x="6804248" y="7101408"/>
            <a:ext cx="2026568" cy="360000"/>
          </a:xfrm>
        </p:spPr>
        <p:txBody>
          <a:bodyPr/>
          <a:lstStyle/>
          <a:p>
            <a:endParaRPr lang="de-DE" dirty="0"/>
          </a:p>
        </p:txBody>
      </p:sp>
      <p:sp>
        <p:nvSpPr>
          <p:cNvPr id="5" name="Text Box 5"/>
          <p:cNvSpPr txBox="1">
            <a:spLocks noChangeArrowheads="1"/>
          </p:cNvSpPr>
          <p:nvPr/>
        </p:nvSpPr>
        <p:spPr bwMode="auto">
          <a:xfrm>
            <a:off x="323528" y="4797152"/>
            <a:ext cx="348044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dirty="0"/>
              <a:t>Staatliches Seminar für </a:t>
            </a:r>
            <a:endParaRPr lang="de-DE" dirty="0" smtClean="0"/>
          </a:p>
          <a:p>
            <a:pPr eaLnBrk="1" hangingPunct="1"/>
            <a:r>
              <a:rPr lang="de-DE" dirty="0" smtClean="0"/>
              <a:t>Didaktik </a:t>
            </a:r>
            <a:r>
              <a:rPr lang="de-DE" dirty="0"/>
              <a:t>und Lehrerbildung </a:t>
            </a:r>
            <a:r>
              <a:rPr lang="de-DE" dirty="0" smtClean="0"/>
              <a:t>(GS)</a:t>
            </a:r>
            <a:endParaRPr lang="de-DE" dirty="0"/>
          </a:p>
          <a:p>
            <a:pPr eaLnBrk="1" hangingPunct="1"/>
            <a:r>
              <a:rPr lang="de-DE" dirty="0" smtClean="0"/>
              <a:t>Johann-Hammer-Straße 24, </a:t>
            </a:r>
          </a:p>
          <a:p>
            <a:pPr eaLnBrk="1" hangingPunct="1"/>
            <a:r>
              <a:rPr lang="de-DE" dirty="0" smtClean="0"/>
              <a:t>97980 Bad </a:t>
            </a:r>
            <a:r>
              <a:rPr lang="de-DE" dirty="0"/>
              <a:t>M</a:t>
            </a:r>
            <a:r>
              <a:rPr lang="de-DE" dirty="0" smtClean="0"/>
              <a:t>ergentheim</a:t>
            </a:r>
            <a:endParaRPr lang="de-DE" dirty="0"/>
          </a:p>
        </p:txBody>
      </p:sp>
      <p:sp>
        <p:nvSpPr>
          <p:cNvPr id="6" name="Textfeld 5"/>
          <p:cNvSpPr txBox="1"/>
          <p:nvPr/>
        </p:nvSpPr>
        <p:spPr>
          <a:xfrm>
            <a:off x="5364088" y="550421"/>
            <a:ext cx="3528392"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de-DE" dirty="0" smtClean="0"/>
              <a:t>Kontakt:</a:t>
            </a:r>
          </a:p>
          <a:p>
            <a:r>
              <a:rPr lang="de-DE" dirty="0" smtClean="0"/>
              <a:t>www.seminar-mergentheim.de</a:t>
            </a:r>
            <a:endParaRPr lang="de-DE" dirty="0"/>
          </a:p>
        </p:txBody>
      </p:sp>
      <p:pic>
        <p:nvPicPr>
          <p:cNvPr id="4" name="Grafi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9592" y="628205"/>
            <a:ext cx="3537260" cy="249259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 name="Grafik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95736" y="2705991"/>
            <a:ext cx="3623219" cy="241859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9" name="Grafik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55046" y="1556792"/>
            <a:ext cx="3672407" cy="267108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 name="Grafik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48064" y="3789040"/>
            <a:ext cx="3561448" cy="267108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796053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endParaRPr lang="de-DE" dirty="0"/>
          </a:p>
        </p:txBody>
      </p:sp>
      <p:sp>
        <p:nvSpPr>
          <p:cNvPr id="3" name="Fußzeilenplatzhalter 2"/>
          <p:cNvSpPr>
            <a:spLocks noGrp="1"/>
          </p:cNvSpPr>
          <p:nvPr>
            <p:ph type="ftr" sz="quarter" idx="11"/>
          </p:nvPr>
        </p:nvSpPr>
        <p:spPr/>
        <p:txBody>
          <a:bodyPr/>
          <a:lstStyle/>
          <a:p>
            <a:r>
              <a:rPr lang="de-DE" smtClean="0"/>
              <a:t>www.km-bw.de</a:t>
            </a:r>
            <a:endParaRPr lang="de-DE" dirty="0"/>
          </a:p>
        </p:txBody>
      </p:sp>
      <p:pic>
        <p:nvPicPr>
          <p:cNvPr id="4"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47864" y="495965"/>
            <a:ext cx="5328592" cy="5378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feld 4"/>
          <p:cNvSpPr txBox="1"/>
          <p:nvPr/>
        </p:nvSpPr>
        <p:spPr>
          <a:xfrm>
            <a:off x="323528" y="836712"/>
            <a:ext cx="2736304" cy="923330"/>
          </a:xfrm>
          <a:prstGeom prst="rect">
            <a:avLst/>
          </a:prstGeom>
          <a:noFill/>
        </p:spPr>
        <p:txBody>
          <a:bodyPr wrap="square" rtlCol="0">
            <a:spAutoFit/>
          </a:bodyPr>
          <a:lstStyle/>
          <a:p>
            <a:r>
              <a:rPr lang="de-DE" dirty="0" smtClean="0">
                <a:latin typeface="Arial" panose="020B0604020202020204" pitchFamily="34" charset="0"/>
                <a:cs typeface="Arial" panose="020B0604020202020204" pitchFamily="34" charset="0"/>
              </a:rPr>
              <a:t>Ausbildungsschulen des Seminars</a:t>
            </a:r>
          </a:p>
          <a:p>
            <a:r>
              <a:rPr lang="de-DE" dirty="0" smtClean="0">
                <a:latin typeface="Arial" panose="020B0604020202020204" pitchFamily="34" charset="0"/>
                <a:cs typeface="Arial" panose="020B0604020202020204" pitchFamily="34" charset="0"/>
              </a:rPr>
              <a:t>Bad Mergentheim</a:t>
            </a:r>
            <a:endParaRPr lang="de-D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48535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0"/>
          <p:cNvSpPr txBox="1">
            <a:spLocks noChangeArrowheads="1"/>
          </p:cNvSpPr>
          <p:nvPr/>
        </p:nvSpPr>
        <p:spPr bwMode="auto">
          <a:xfrm>
            <a:off x="827584" y="980728"/>
            <a:ext cx="8713787" cy="35290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marL="365760" indent="-256032"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58368" indent="-246888"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923544" indent="-219456"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179576" indent="-201168"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1389888" indent="-182880" algn="l" rtl="0" eaLnBrk="1" latinLnBrk="0" hangingPunct="1">
              <a:spcBef>
                <a:spcPts val="300"/>
              </a:spcBef>
              <a:buClr>
                <a:schemeClr val="tx1">
                  <a:lumMod val="65000"/>
                  <a:lumOff val="35000"/>
                </a:schemeClr>
              </a:buClr>
              <a:buFont typeface="Arial" pitchFamily="34" charset="0"/>
              <a:buChar char="•"/>
              <a:defRPr kumimoji="0"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0" indent="0">
              <a:spcBef>
                <a:spcPts val="2400"/>
              </a:spcBef>
              <a:buNone/>
            </a:pPr>
            <a:r>
              <a:rPr lang="de-DE" altLang="de-DE" sz="1800" dirty="0" smtClean="0">
                <a:solidFill>
                  <a:schemeClr val="tx1"/>
                </a:solidFill>
              </a:rPr>
              <a:t>Alle</a:t>
            </a:r>
          </a:p>
          <a:p>
            <a:pPr marL="342900" indent="-342900">
              <a:spcBef>
                <a:spcPts val="2400"/>
              </a:spcBef>
            </a:pPr>
            <a:r>
              <a:rPr lang="de-DE" altLang="de-DE" sz="1800" dirty="0" smtClean="0">
                <a:solidFill>
                  <a:schemeClr val="tx1"/>
                </a:solidFill>
              </a:rPr>
              <a:t>Grundschulen</a:t>
            </a:r>
          </a:p>
          <a:p>
            <a:pPr marL="342900" indent="-342900">
              <a:spcBef>
                <a:spcPts val="2400"/>
              </a:spcBef>
            </a:pPr>
            <a:r>
              <a:rPr lang="de-DE" altLang="de-DE" sz="1800" dirty="0">
                <a:solidFill>
                  <a:schemeClr val="tx1"/>
                </a:solidFill>
              </a:rPr>
              <a:t>Grund- und Haupt-/Werkrealschulen</a:t>
            </a:r>
          </a:p>
          <a:p>
            <a:pPr marL="342900" indent="-342900">
              <a:spcBef>
                <a:spcPts val="2400"/>
              </a:spcBef>
            </a:pPr>
            <a:r>
              <a:rPr lang="de-DE" altLang="de-DE" sz="1800" dirty="0" smtClean="0">
                <a:solidFill>
                  <a:schemeClr val="tx1"/>
                </a:solidFill>
              </a:rPr>
              <a:t>Gemeinschaftsschulen</a:t>
            </a:r>
          </a:p>
          <a:p>
            <a:pPr marL="0" indent="0">
              <a:spcBef>
                <a:spcPts val="2400"/>
              </a:spcBef>
              <a:buNone/>
            </a:pPr>
            <a:r>
              <a:rPr lang="de-DE" altLang="de-DE" sz="1800" dirty="0" smtClean="0">
                <a:solidFill>
                  <a:schemeClr val="tx1"/>
                </a:solidFill>
              </a:rPr>
              <a:t>im Schulamtsbezirk Künzelsau</a:t>
            </a:r>
          </a:p>
          <a:p>
            <a:pPr marL="0" indent="0">
              <a:spcBef>
                <a:spcPts val="2400"/>
              </a:spcBef>
              <a:buNone/>
            </a:pPr>
            <a:endParaRPr lang="de-DE" altLang="de-DE" sz="1800" dirty="0" smtClean="0">
              <a:solidFill>
                <a:schemeClr val="tx1"/>
              </a:solidFill>
            </a:endParaRPr>
          </a:p>
          <a:p>
            <a:pPr marL="0" indent="0">
              <a:spcBef>
                <a:spcPts val="2400"/>
              </a:spcBef>
              <a:buNone/>
            </a:pPr>
            <a:r>
              <a:rPr lang="de-DE" altLang="de-DE" sz="1800" dirty="0" smtClean="0">
                <a:solidFill>
                  <a:schemeClr val="tx1"/>
                </a:solidFill>
              </a:rPr>
              <a:t>Alle Grundschulen im eingezeichneten Bereich des</a:t>
            </a:r>
          </a:p>
          <a:p>
            <a:pPr marL="0" indent="0">
              <a:spcBef>
                <a:spcPts val="2400"/>
              </a:spcBef>
              <a:buNone/>
            </a:pPr>
            <a:r>
              <a:rPr lang="de-DE" altLang="de-DE" sz="1800" dirty="0" smtClean="0">
                <a:solidFill>
                  <a:schemeClr val="tx1"/>
                </a:solidFill>
              </a:rPr>
              <a:t>Neckar-Odenwaldkreises</a:t>
            </a:r>
          </a:p>
        </p:txBody>
      </p:sp>
    </p:spTree>
    <p:extLst>
      <p:ext uri="{BB962C8B-B14F-4D97-AF65-F5344CB8AC3E}">
        <p14:creationId xmlns:p14="http://schemas.microsoft.com/office/powerpoint/2010/main" val="2267595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
          <p:cNvSpPr txBox="1">
            <a:spLocks noChangeArrowheads="1"/>
          </p:cNvSpPr>
          <p:nvPr/>
        </p:nvSpPr>
        <p:spPr bwMode="auto">
          <a:xfrm>
            <a:off x="395536" y="1268760"/>
            <a:ext cx="8575675"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marL="457200" indent="-45720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spcBef>
                <a:spcPct val="50000"/>
              </a:spcBef>
              <a:buFont typeface="Arial" pitchFamily="34" charset="0"/>
              <a:buAutoNum type="arabicPeriod"/>
              <a:defRPr/>
            </a:pPr>
            <a:r>
              <a:rPr lang="de-DE" altLang="de-DE" dirty="0" smtClean="0"/>
              <a:t>Von der Hochschule an ein Staatliches Seminar  </a:t>
            </a:r>
            <a:endParaRPr lang="de-DE" altLang="de-DE" dirty="0"/>
          </a:p>
          <a:p>
            <a:pPr>
              <a:spcBef>
                <a:spcPct val="50000"/>
              </a:spcBef>
              <a:buFont typeface="Arial" pitchFamily="34" charset="0"/>
              <a:buAutoNum type="arabicPeriod"/>
              <a:defRPr/>
            </a:pPr>
            <a:r>
              <a:rPr lang="de-DE" altLang="de-DE" dirty="0" smtClean="0"/>
              <a:t>Die Zuweisung an ein Staatliches Seminar </a:t>
            </a:r>
          </a:p>
          <a:p>
            <a:pPr eaLnBrk="1" hangingPunct="1">
              <a:spcBef>
                <a:spcPct val="50000"/>
              </a:spcBef>
              <a:buFont typeface="Arial" pitchFamily="34" charset="0"/>
              <a:buAutoNum type="arabicPeriod"/>
              <a:defRPr/>
            </a:pPr>
            <a:r>
              <a:rPr lang="de-DE" altLang="de-DE" dirty="0" smtClean="0"/>
              <a:t>Die Zuweisung an eine Ausbildungsschule</a:t>
            </a:r>
          </a:p>
          <a:p>
            <a:pPr eaLnBrk="1" hangingPunct="1">
              <a:spcBef>
                <a:spcPct val="50000"/>
              </a:spcBef>
              <a:buFont typeface="Arial" pitchFamily="34" charset="0"/>
              <a:buAutoNum type="arabicPeriod"/>
              <a:defRPr/>
            </a:pPr>
            <a:r>
              <a:rPr lang="de-DE" altLang="de-DE" dirty="0" smtClean="0"/>
              <a:t>Der Vorbereitungsdienst an einem GS Seminar</a:t>
            </a:r>
          </a:p>
          <a:p>
            <a:pPr eaLnBrk="1" hangingPunct="1">
              <a:spcBef>
                <a:spcPct val="50000"/>
              </a:spcBef>
              <a:buFont typeface="Arial" pitchFamily="34" charset="0"/>
              <a:buAutoNum type="arabicPeriod"/>
              <a:defRPr/>
            </a:pPr>
            <a:r>
              <a:rPr lang="de-DE" altLang="de-DE" dirty="0" smtClean="0"/>
              <a:t>Ausbildungs- und Prüfungselemente im Vorbereitungsdienst </a:t>
            </a:r>
          </a:p>
        </p:txBody>
      </p:sp>
    </p:spTree>
    <p:extLst>
      <p:ext uri="{BB962C8B-B14F-4D97-AF65-F5344CB8AC3E}">
        <p14:creationId xmlns:p14="http://schemas.microsoft.com/office/powerpoint/2010/main" val="4244792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ChangeArrowheads="1"/>
          </p:cNvSpPr>
          <p:nvPr/>
        </p:nvSpPr>
        <p:spPr bwMode="auto">
          <a:xfrm rot="16200000">
            <a:off x="6070743" y="2990126"/>
            <a:ext cx="4872037" cy="865187"/>
          </a:xfrm>
          <a:prstGeom prst="rect">
            <a:avLst/>
          </a:prstGeom>
          <a:solidFill>
            <a:srgbClr val="CCFFFF"/>
          </a:solidFill>
          <a:ln w="12700">
            <a:solidFill>
              <a:schemeClr val="tx1"/>
            </a:solidFill>
            <a:miter lim="800000"/>
            <a:headEnd/>
            <a:tailEnd/>
          </a:ln>
          <a:effectLst/>
          <a:extLst/>
        </p:spPr>
        <p:txBody>
          <a:bodyPr wrap="none" anchor="ctr"/>
          <a:lstStyle/>
          <a:p>
            <a:pPr algn="ctr" eaLnBrk="0" hangingPunct="0">
              <a:spcBef>
                <a:spcPts val="400"/>
              </a:spcBef>
              <a:buClr>
                <a:schemeClr val="accent2"/>
              </a:buClr>
              <a:buFont typeface="Monotype Sorts" charset="0"/>
              <a:buNone/>
              <a:defRPr/>
            </a:pPr>
            <a:r>
              <a:rPr kumimoji="1" lang="de-DE" dirty="0">
                <a:latin typeface="Arial" panose="020B0604020202020204" pitchFamily="34" charset="0"/>
                <a:ea typeface="ＭＳ Ｐゴシック" charset="0"/>
                <a:cs typeface="Arial" panose="020B0604020202020204" pitchFamily="34" charset="0"/>
              </a:rPr>
              <a:t>Schuldienst an Grundschulen, </a:t>
            </a:r>
            <a:endParaRPr kumimoji="1" lang="de-DE" dirty="0" smtClean="0">
              <a:latin typeface="Arial" panose="020B0604020202020204" pitchFamily="34" charset="0"/>
              <a:ea typeface="ＭＳ Ｐゴシック" charset="0"/>
              <a:cs typeface="Arial" panose="020B0604020202020204" pitchFamily="34" charset="0"/>
            </a:endParaRPr>
          </a:p>
          <a:p>
            <a:pPr algn="ctr" eaLnBrk="0" hangingPunct="0">
              <a:spcBef>
                <a:spcPts val="400"/>
              </a:spcBef>
              <a:buClr>
                <a:schemeClr val="accent2"/>
              </a:buClr>
              <a:buFont typeface="Monotype Sorts" charset="0"/>
              <a:buNone/>
              <a:defRPr/>
            </a:pPr>
            <a:r>
              <a:rPr kumimoji="1" lang="de-DE" dirty="0" smtClean="0">
                <a:latin typeface="Arial" panose="020B0604020202020204" pitchFamily="34" charset="0"/>
                <a:ea typeface="ＭＳ Ｐゴシック" charset="0"/>
                <a:cs typeface="Arial" panose="020B0604020202020204" pitchFamily="34" charset="0"/>
              </a:rPr>
              <a:t>Werkreal-, Haupt-, Real- </a:t>
            </a:r>
            <a:r>
              <a:rPr kumimoji="1" lang="de-DE" dirty="0">
                <a:latin typeface="Arial" panose="020B0604020202020204" pitchFamily="34" charset="0"/>
                <a:ea typeface="ＭＳ Ｐゴシック" charset="0"/>
                <a:cs typeface="Arial" panose="020B0604020202020204" pitchFamily="34" charset="0"/>
              </a:rPr>
              <a:t>und </a:t>
            </a:r>
            <a:endParaRPr kumimoji="1" lang="de-DE" dirty="0" smtClean="0">
              <a:latin typeface="Arial" panose="020B0604020202020204" pitchFamily="34" charset="0"/>
              <a:ea typeface="ＭＳ Ｐゴシック" charset="0"/>
              <a:cs typeface="Arial" panose="020B0604020202020204" pitchFamily="34" charset="0"/>
            </a:endParaRPr>
          </a:p>
          <a:p>
            <a:pPr algn="ctr" eaLnBrk="0" hangingPunct="0">
              <a:buClr>
                <a:schemeClr val="accent2"/>
              </a:buClr>
              <a:buFont typeface="Monotype Sorts" charset="0"/>
              <a:buNone/>
              <a:defRPr/>
            </a:pPr>
            <a:r>
              <a:rPr kumimoji="1" lang="de-DE" dirty="0" smtClean="0">
                <a:latin typeface="Arial" panose="020B0604020202020204" pitchFamily="34" charset="0"/>
                <a:ea typeface="ＭＳ Ｐゴシック" charset="0"/>
                <a:cs typeface="Arial" panose="020B0604020202020204" pitchFamily="34" charset="0"/>
              </a:rPr>
              <a:t>Gemeinschaftsschulen</a:t>
            </a:r>
            <a:endParaRPr kumimoji="1" lang="de-DE" dirty="0">
              <a:latin typeface="Arial" panose="020B0604020202020204" pitchFamily="34" charset="0"/>
              <a:ea typeface="ＭＳ Ｐゴシック" charset="0"/>
              <a:cs typeface="Arial" panose="020B0604020202020204" pitchFamily="34" charset="0"/>
            </a:endParaRPr>
          </a:p>
        </p:txBody>
      </p:sp>
      <p:grpSp>
        <p:nvGrpSpPr>
          <p:cNvPr id="5" name="Group 9"/>
          <p:cNvGrpSpPr>
            <a:grpSpLocks/>
          </p:cNvGrpSpPr>
          <p:nvPr/>
        </p:nvGrpSpPr>
        <p:grpSpPr bwMode="auto">
          <a:xfrm>
            <a:off x="225568" y="986701"/>
            <a:ext cx="2498725" cy="4872037"/>
            <a:chOff x="510" y="2201"/>
            <a:chExt cx="1801" cy="1567"/>
          </a:xfrm>
          <a:solidFill>
            <a:srgbClr val="FFFF99"/>
          </a:solidFill>
        </p:grpSpPr>
        <p:sp>
          <p:nvSpPr>
            <p:cNvPr id="6" name="Rectangle 10"/>
            <p:cNvSpPr>
              <a:spLocks noChangeArrowheads="1"/>
            </p:cNvSpPr>
            <p:nvPr/>
          </p:nvSpPr>
          <p:spPr bwMode="auto">
            <a:xfrm>
              <a:off x="510" y="2201"/>
              <a:ext cx="1506" cy="1567"/>
            </a:xfrm>
            <a:prstGeom prst="rect">
              <a:avLst/>
            </a:prstGeom>
            <a:grp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spcBef>
                  <a:spcPts val="600"/>
                </a:spcBef>
                <a:spcAft>
                  <a:spcPts val="600"/>
                </a:spcAft>
                <a:buClr>
                  <a:schemeClr val="accent2"/>
                </a:buClr>
                <a:buFont typeface="Monotype Sorts" charset="2"/>
                <a:buNone/>
                <a:defRPr/>
              </a:pPr>
              <a:r>
                <a:rPr kumimoji="1" lang="de-DE" altLang="de-DE" sz="1800" b="1" dirty="0" smtClean="0">
                  <a:cs typeface="Arial" panose="020B0604020202020204" pitchFamily="34" charset="0"/>
                </a:rPr>
                <a:t>Studium Lehramt</a:t>
              </a:r>
              <a:r>
                <a:rPr kumimoji="1" lang="de-DE" altLang="de-DE" sz="1800" dirty="0" smtClean="0">
                  <a:cs typeface="Arial" panose="020B0604020202020204" pitchFamily="34" charset="0"/>
                </a:rPr>
                <a:t/>
              </a:r>
              <a:br>
                <a:rPr kumimoji="1" lang="de-DE" altLang="de-DE" sz="1800" dirty="0" smtClean="0">
                  <a:cs typeface="Arial" panose="020B0604020202020204" pitchFamily="34" charset="0"/>
                </a:rPr>
              </a:br>
              <a:endParaRPr kumimoji="1" lang="de-DE" altLang="de-DE" sz="1800" dirty="0" smtClean="0">
                <a:cs typeface="Arial" panose="020B0604020202020204" pitchFamily="34" charset="0"/>
              </a:endParaRPr>
            </a:p>
            <a:p>
              <a:pPr algn="ctr">
                <a:spcBef>
                  <a:spcPts val="600"/>
                </a:spcBef>
                <a:spcAft>
                  <a:spcPts val="600"/>
                </a:spcAft>
                <a:buClr>
                  <a:schemeClr val="accent2"/>
                </a:buClr>
                <a:buFont typeface="Monotype Sorts" charset="2"/>
                <a:buNone/>
                <a:defRPr/>
              </a:pPr>
              <a:r>
                <a:rPr kumimoji="1" lang="de-DE" altLang="de-DE" sz="1800" dirty="0" smtClean="0">
                  <a:cs typeface="Arial" panose="020B0604020202020204" pitchFamily="34" charset="0"/>
                </a:rPr>
                <a:t>Grundschule</a:t>
              </a:r>
            </a:p>
            <a:p>
              <a:pPr algn="ctr">
                <a:spcBef>
                  <a:spcPts val="600"/>
                </a:spcBef>
                <a:spcAft>
                  <a:spcPts val="600"/>
                </a:spcAft>
                <a:buClr>
                  <a:schemeClr val="accent2"/>
                </a:buClr>
                <a:buFont typeface="Monotype Sorts" charset="2"/>
                <a:buNone/>
                <a:defRPr/>
              </a:pPr>
              <a:r>
                <a:rPr kumimoji="1" lang="de-DE" altLang="de-DE" sz="1800" dirty="0" smtClean="0">
                  <a:cs typeface="Arial" panose="020B0604020202020204" pitchFamily="34" charset="0"/>
                </a:rPr>
                <a:t>oder</a:t>
              </a:r>
            </a:p>
            <a:p>
              <a:pPr algn="ctr">
                <a:spcBef>
                  <a:spcPts val="600"/>
                </a:spcBef>
                <a:spcAft>
                  <a:spcPts val="600"/>
                </a:spcAft>
                <a:buClr>
                  <a:schemeClr val="accent2"/>
                </a:buClr>
                <a:buFont typeface="Monotype Sorts" charset="2"/>
                <a:buNone/>
                <a:defRPr/>
              </a:pPr>
              <a:r>
                <a:rPr kumimoji="1" lang="de-DE" altLang="de-DE" sz="1800" dirty="0" smtClean="0">
                  <a:cs typeface="Arial" panose="020B0604020202020204" pitchFamily="34" charset="0"/>
                </a:rPr>
                <a:t>Werkreal-,Haupt- </a:t>
              </a:r>
              <a:br>
                <a:rPr kumimoji="1" lang="de-DE" altLang="de-DE" sz="1800" dirty="0" smtClean="0">
                  <a:cs typeface="Arial" panose="020B0604020202020204" pitchFamily="34" charset="0"/>
                </a:rPr>
              </a:br>
              <a:r>
                <a:rPr kumimoji="1" lang="de-DE" altLang="de-DE" sz="1800" dirty="0" smtClean="0">
                  <a:cs typeface="Arial" panose="020B0604020202020204" pitchFamily="34" charset="0"/>
                </a:rPr>
                <a:t>u. Realschule</a:t>
              </a:r>
              <a:br>
                <a:rPr kumimoji="1" lang="de-DE" altLang="de-DE" sz="1800" dirty="0" smtClean="0">
                  <a:cs typeface="Arial" panose="020B0604020202020204" pitchFamily="34" charset="0"/>
                </a:rPr>
              </a:br>
              <a:r>
                <a:rPr kumimoji="1" lang="de-DE" altLang="de-DE" sz="1600" dirty="0" smtClean="0">
                  <a:cs typeface="Arial" panose="020B0604020202020204" pitchFamily="34" charset="0"/>
                </a:rPr>
                <a:t>--</a:t>
              </a:r>
            </a:p>
            <a:p>
              <a:pPr algn="ctr">
                <a:buClr>
                  <a:schemeClr val="accent2"/>
                </a:buClr>
                <a:buFont typeface="Monotype Sorts" charset="2"/>
                <a:buNone/>
                <a:defRPr/>
              </a:pPr>
              <a:r>
                <a:rPr kumimoji="1" lang="de-DE" altLang="de-DE" sz="1800" dirty="0" smtClean="0">
                  <a:cs typeface="Arial" panose="020B0604020202020204" pitchFamily="34" charset="0"/>
                </a:rPr>
                <a:t>Pädagogische</a:t>
              </a:r>
              <a:br>
                <a:rPr kumimoji="1" lang="de-DE" altLang="de-DE" sz="1800" dirty="0" smtClean="0">
                  <a:cs typeface="Arial" panose="020B0604020202020204" pitchFamily="34" charset="0"/>
                </a:rPr>
              </a:br>
              <a:r>
                <a:rPr kumimoji="1" lang="de-DE" altLang="de-DE" sz="1800" dirty="0" smtClean="0">
                  <a:cs typeface="Arial" panose="020B0604020202020204" pitchFamily="34" charset="0"/>
                </a:rPr>
                <a:t>Hochschulen</a:t>
              </a:r>
              <a:br>
                <a:rPr kumimoji="1" lang="de-DE" altLang="de-DE" sz="1800" dirty="0" smtClean="0">
                  <a:cs typeface="Arial" panose="020B0604020202020204" pitchFamily="34" charset="0"/>
                </a:rPr>
              </a:br>
              <a:r>
                <a:rPr kumimoji="1" lang="de-DE" altLang="de-DE" sz="1400" b="1" dirty="0" smtClean="0">
                  <a:solidFill>
                    <a:schemeClr val="accent2"/>
                  </a:solidFill>
                  <a:cs typeface="Arial" panose="020B0604020202020204" pitchFamily="34" charset="0"/>
                </a:rPr>
                <a:t> </a:t>
              </a:r>
              <a:r>
                <a:rPr kumimoji="1" lang="de-DE" altLang="de-DE" sz="1600" b="1" dirty="0" smtClean="0">
                  <a:solidFill>
                    <a:schemeClr val="accent2"/>
                  </a:solidFill>
                  <a:cs typeface="Arial" panose="020B0604020202020204" pitchFamily="34" charset="0"/>
                </a:rPr>
                <a:t>Freiburg</a:t>
              </a:r>
            </a:p>
            <a:p>
              <a:pPr algn="ctr">
                <a:buClr>
                  <a:schemeClr val="accent2"/>
                </a:buClr>
                <a:buFont typeface="Monotype Sorts" charset="2"/>
                <a:buNone/>
                <a:defRPr/>
              </a:pPr>
              <a:r>
                <a:rPr kumimoji="1" lang="de-DE" altLang="de-DE" sz="1600" b="1" dirty="0" smtClean="0">
                  <a:solidFill>
                    <a:schemeClr val="accent2"/>
                  </a:solidFill>
                  <a:cs typeface="Arial" panose="020B0604020202020204" pitchFamily="34" charset="0"/>
                </a:rPr>
                <a:t>Heidelberg</a:t>
              </a:r>
            </a:p>
            <a:p>
              <a:pPr algn="ctr">
                <a:spcBef>
                  <a:spcPct val="20000"/>
                </a:spcBef>
                <a:buClr>
                  <a:schemeClr val="tx1"/>
                </a:buClr>
                <a:defRPr/>
              </a:pPr>
              <a:r>
                <a:rPr kumimoji="1" lang="de-DE" altLang="de-DE" sz="1600" b="1" dirty="0" smtClean="0">
                  <a:solidFill>
                    <a:schemeClr val="accent2"/>
                  </a:solidFill>
                  <a:cs typeface="Arial" panose="020B0604020202020204" pitchFamily="34" charset="0"/>
                </a:rPr>
                <a:t> Karlsruhe</a:t>
              </a:r>
            </a:p>
            <a:p>
              <a:pPr algn="ctr">
                <a:spcBef>
                  <a:spcPct val="20000"/>
                </a:spcBef>
                <a:buClr>
                  <a:schemeClr val="tx1"/>
                </a:buClr>
                <a:defRPr/>
              </a:pPr>
              <a:r>
                <a:rPr kumimoji="1" lang="de-DE" altLang="de-DE" sz="1600" b="1" dirty="0" smtClean="0">
                  <a:solidFill>
                    <a:schemeClr val="accent2"/>
                  </a:solidFill>
                  <a:cs typeface="Arial" panose="020B0604020202020204" pitchFamily="34" charset="0"/>
                </a:rPr>
                <a:t> Ludwigsburg </a:t>
              </a:r>
            </a:p>
            <a:p>
              <a:pPr algn="ctr">
                <a:spcBef>
                  <a:spcPct val="20000"/>
                </a:spcBef>
                <a:buClr>
                  <a:schemeClr val="tx1"/>
                </a:buClr>
                <a:defRPr/>
              </a:pPr>
              <a:r>
                <a:rPr kumimoji="1" lang="de-DE" altLang="de-DE" sz="1600" b="1" dirty="0" smtClean="0">
                  <a:solidFill>
                    <a:schemeClr val="accent2"/>
                  </a:solidFill>
                  <a:cs typeface="Arial" panose="020B0604020202020204" pitchFamily="34" charset="0"/>
                </a:rPr>
                <a:t> Schw. Gmünd</a:t>
              </a:r>
            </a:p>
            <a:p>
              <a:pPr algn="ctr">
                <a:spcBef>
                  <a:spcPct val="20000"/>
                </a:spcBef>
                <a:buClr>
                  <a:schemeClr val="tx1"/>
                </a:buClr>
                <a:defRPr/>
              </a:pPr>
              <a:r>
                <a:rPr kumimoji="1" lang="de-DE" altLang="de-DE" sz="1600" b="1" dirty="0" smtClean="0">
                  <a:solidFill>
                    <a:schemeClr val="accent2"/>
                  </a:solidFill>
                  <a:cs typeface="Arial" panose="020B0604020202020204" pitchFamily="34" charset="0"/>
                </a:rPr>
                <a:t>Weingarten</a:t>
              </a:r>
            </a:p>
          </p:txBody>
        </p:sp>
        <p:sp>
          <p:nvSpPr>
            <p:cNvPr id="7" name="Rectangle 11"/>
            <p:cNvSpPr>
              <a:spLocks noChangeArrowheads="1"/>
            </p:cNvSpPr>
            <p:nvPr/>
          </p:nvSpPr>
          <p:spPr bwMode="auto">
            <a:xfrm rot="-5400000">
              <a:off x="1404" y="2861"/>
              <a:ext cx="1566" cy="248"/>
            </a:xfrm>
            <a:prstGeom prst="rect">
              <a:avLst/>
            </a:prstGeom>
            <a:grp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lgn="ctr" eaLnBrk="0" hangingPunct="0">
                <a:spcBef>
                  <a:spcPct val="20000"/>
                </a:spcBef>
                <a:buClr>
                  <a:schemeClr val="accent2"/>
                </a:buClr>
                <a:buFont typeface="Monotype Sorts" charset="0"/>
                <a:buNone/>
                <a:defRPr/>
              </a:pPr>
              <a:r>
                <a:rPr kumimoji="1" lang="de-DE" b="1" dirty="0">
                  <a:latin typeface="Arial" panose="020B0604020202020204" pitchFamily="34" charset="0"/>
                  <a:ea typeface="ＭＳ Ｐゴシック" charset="0"/>
                  <a:cs typeface="Arial" panose="020B0604020202020204" pitchFamily="34" charset="0"/>
                </a:rPr>
                <a:t>I. Staatsexamen</a:t>
              </a:r>
            </a:p>
          </p:txBody>
        </p:sp>
      </p:grpSp>
      <p:sp>
        <p:nvSpPr>
          <p:cNvPr id="8" name="Rectangle 14"/>
          <p:cNvSpPr>
            <a:spLocks noChangeArrowheads="1"/>
          </p:cNvSpPr>
          <p:nvPr/>
        </p:nvSpPr>
        <p:spPr bwMode="auto">
          <a:xfrm rot="16200000">
            <a:off x="4725337" y="3259207"/>
            <a:ext cx="4868862" cy="330200"/>
          </a:xfrm>
          <a:prstGeom prst="rect">
            <a:avLst/>
          </a:prstGeom>
          <a:solidFill>
            <a:srgbClr val="99FF99"/>
          </a:solidFill>
          <a:ln w="12700">
            <a:solidFill>
              <a:schemeClr val="tx1"/>
            </a:solidFill>
            <a:miter lim="800000"/>
            <a:headEnd/>
            <a:tailEnd/>
          </a:ln>
          <a:effectLst/>
          <a:extLst/>
        </p:spPr>
        <p:txBody>
          <a:bodyPr wrap="none" anchor="ctr"/>
          <a:lstStyle/>
          <a:p>
            <a:pPr algn="ctr" eaLnBrk="0" hangingPunct="0">
              <a:spcBef>
                <a:spcPct val="20000"/>
              </a:spcBef>
              <a:buClr>
                <a:schemeClr val="accent2"/>
              </a:buClr>
              <a:buFont typeface="Monotype Sorts" charset="0"/>
              <a:buNone/>
              <a:defRPr/>
            </a:pPr>
            <a:r>
              <a:rPr kumimoji="1" lang="de-DE" b="1" dirty="0">
                <a:latin typeface="Arial" panose="020B0604020202020204" pitchFamily="34" charset="0"/>
                <a:ea typeface="ＭＳ Ｐゴシック" charset="0"/>
                <a:cs typeface="Arial" panose="020B0604020202020204" pitchFamily="34" charset="0"/>
              </a:rPr>
              <a:t>II. Staatsexamen</a:t>
            </a:r>
          </a:p>
        </p:txBody>
      </p:sp>
      <p:sp>
        <p:nvSpPr>
          <p:cNvPr id="9" name="Rectangle 15"/>
          <p:cNvSpPr>
            <a:spLocks noChangeArrowheads="1"/>
          </p:cNvSpPr>
          <p:nvPr/>
        </p:nvSpPr>
        <p:spPr bwMode="auto">
          <a:xfrm>
            <a:off x="3394218" y="989876"/>
            <a:ext cx="3455987" cy="4868862"/>
          </a:xfrm>
          <a:prstGeom prst="rect">
            <a:avLst/>
          </a:prstGeom>
          <a:solidFill>
            <a:srgbClr val="99FF99"/>
          </a:solidFill>
          <a:ln w="12700">
            <a:solidFill>
              <a:schemeClr val="tx1"/>
            </a:solidFill>
            <a:miter lim="800000"/>
            <a:headEnd/>
            <a:tailEnd/>
          </a:ln>
          <a:effectLs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buClr>
                <a:schemeClr val="accent2"/>
              </a:buClr>
              <a:defRPr/>
            </a:pPr>
            <a:r>
              <a:rPr kumimoji="1" lang="de-DE" altLang="de-DE" sz="1600" b="1" dirty="0" smtClean="0">
                <a:cs typeface="Arial" panose="020B0604020202020204" pitchFamily="34" charset="0"/>
              </a:rPr>
              <a:t>Vorbereitungsdienst 18 Monate</a:t>
            </a:r>
          </a:p>
          <a:p>
            <a:pPr algn="ctr">
              <a:spcBef>
                <a:spcPts val="1200"/>
              </a:spcBef>
              <a:buClr>
                <a:schemeClr val="accent2"/>
              </a:buClr>
              <a:defRPr/>
            </a:pPr>
            <a:r>
              <a:rPr kumimoji="1" lang="de-DE" altLang="de-DE" sz="1600" dirty="0" smtClean="0">
                <a:cs typeface="Arial" panose="020B0604020202020204" pitchFamily="34" charset="0"/>
              </a:rPr>
              <a:t>10 Seminare Lehramt Grundschule</a:t>
            </a:r>
            <a:br>
              <a:rPr kumimoji="1" lang="de-DE" altLang="de-DE" sz="1600" dirty="0" smtClean="0">
                <a:cs typeface="Arial" panose="020B0604020202020204" pitchFamily="34" charset="0"/>
              </a:rPr>
            </a:br>
            <a:r>
              <a:rPr kumimoji="1" lang="de-DE" altLang="de-DE" sz="1600" b="1" dirty="0" smtClean="0">
                <a:solidFill>
                  <a:schemeClr val="accent2"/>
                </a:solidFill>
                <a:cs typeface="Arial" panose="020B0604020202020204" pitchFamily="34" charset="0"/>
              </a:rPr>
              <a:t>Albstadt, Bad Mergentheim,</a:t>
            </a:r>
            <a:br>
              <a:rPr kumimoji="1" lang="de-DE" altLang="de-DE" sz="1600" b="1" dirty="0" smtClean="0">
                <a:solidFill>
                  <a:schemeClr val="accent2"/>
                </a:solidFill>
                <a:cs typeface="Arial" panose="020B0604020202020204" pitchFamily="34" charset="0"/>
              </a:rPr>
            </a:br>
            <a:r>
              <a:rPr kumimoji="1" lang="de-DE" altLang="de-DE" sz="1600" b="1" dirty="0" smtClean="0">
                <a:solidFill>
                  <a:schemeClr val="accent2"/>
                </a:solidFill>
                <a:cs typeface="Arial" panose="020B0604020202020204" pitchFamily="34" charset="0"/>
              </a:rPr>
              <a:t>Freudenstadt, Heilbronn, </a:t>
            </a:r>
            <a:br>
              <a:rPr kumimoji="1" lang="de-DE" altLang="de-DE" sz="1600" b="1" dirty="0" smtClean="0">
                <a:solidFill>
                  <a:schemeClr val="accent2"/>
                </a:solidFill>
                <a:cs typeface="Arial" panose="020B0604020202020204" pitchFamily="34" charset="0"/>
              </a:rPr>
            </a:br>
            <a:r>
              <a:rPr kumimoji="1" lang="de-DE" altLang="de-DE" sz="1600" b="1" dirty="0" smtClean="0">
                <a:solidFill>
                  <a:schemeClr val="accent2"/>
                </a:solidFill>
                <a:cs typeface="Arial" panose="020B0604020202020204" pitchFamily="34" charset="0"/>
              </a:rPr>
              <a:t>Laupheim, Lörrach, Nürtingen</a:t>
            </a:r>
            <a:r>
              <a:rPr kumimoji="1" lang="de-DE" altLang="de-DE" sz="1600" b="1" dirty="0">
                <a:solidFill>
                  <a:schemeClr val="accent2"/>
                </a:solidFill>
                <a:cs typeface="Arial" panose="020B0604020202020204" pitchFamily="34" charset="0"/>
              </a:rPr>
              <a:t>, </a:t>
            </a:r>
            <a:r>
              <a:rPr kumimoji="1" lang="de-DE" altLang="de-DE" sz="1600" b="1" dirty="0" smtClean="0">
                <a:solidFill>
                  <a:schemeClr val="accent2"/>
                </a:solidFill>
                <a:cs typeface="Arial" panose="020B0604020202020204" pitchFamily="34" charset="0"/>
              </a:rPr>
              <a:t/>
            </a:r>
            <a:br>
              <a:rPr kumimoji="1" lang="de-DE" altLang="de-DE" sz="1600" b="1" dirty="0" smtClean="0">
                <a:solidFill>
                  <a:schemeClr val="accent2"/>
                </a:solidFill>
                <a:cs typeface="Arial" panose="020B0604020202020204" pitchFamily="34" charset="0"/>
              </a:rPr>
            </a:br>
            <a:r>
              <a:rPr kumimoji="1" lang="de-DE" altLang="de-DE" sz="1600" b="1" dirty="0" smtClean="0">
                <a:solidFill>
                  <a:schemeClr val="accent2"/>
                </a:solidFill>
                <a:cs typeface="Arial" panose="020B0604020202020204" pitchFamily="34" charset="0"/>
              </a:rPr>
              <a:t>Offenburg, Pforzheim </a:t>
            </a:r>
            <a:br>
              <a:rPr kumimoji="1" lang="de-DE" altLang="de-DE" sz="1600" b="1" dirty="0" smtClean="0">
                <a:solidFill>
                  <a:schemeClr val="accent2"/>
                </a:solidFill>
                <a:cs typeface="Arial" panose="020B0604020202020204" pitchFamily="34" charset="0"/>
              </a:rPr>
            </a:br>
            <a:r>
              <a:rPr kumimoji="1" lang="de-DE" altLang="de-DE" sz="1600" b="1" dirty="0" smtClean="0">
                <a:solidFill>
                  <a:schemeClr val="accent2"/>
                </a:solidFill>
                <a:cs typeface="Arial" panose="020B0604020202020204" pitchFamily="34" charset="0"/>
              </a:rPr>
              <a:t>und Sindelfingen</a:t>
            </a:r>
          </a:p>
          <a:p>
            <a:pPr algn="ctr">
              <a:spcBef>
                <a:spcPct val="20000"/>
              </a:spcBef>
              <a:buClr>
                <a:schemeClr val="accent2"/>
              </a:buClr>
              <a:defRPr/>
            </a:pPr>
            <a:endParaRPr kumimoji="1" lang="de-DE" altLang="de-DE" sz="1600" dirty="0" smtClean="0">
              <a:cs typeface="Arial" panose="020B0604020202020204" pitchFamily="34" charset="0"/>
            </a:endParaRPr>
          </a:p>
          <a:p>
            <a:pPr algn="ctr">
              <a:buClr>
                <a:schemeClr val="accent2"/>
              </a:buClr>
              <a:buFont typeface="Monotype Sorts" charset="2"/>
              <a:buNone/>
              <a:defRPr/>
            </a:pPr>
            <a:r>
              <a:rPr kumimoji="1" lang="de-DE" altLang="de-DE" sz="1600" dirty="0" smtClean="0">
                <a:cs typeface="Arial" panose="020B0604020202020204" pitchFamily="34" charset="0"/>
              </a:rPr>
              <a:t>4 Seminare Lehramt Werkreal-, </a:t>
            </a:r>
            <a:br>
              <a:rPr kumimoji="1" lang="de-DE" altLang="de-DE" sz="1600" dirty="0" smtClean="0">
                <a:cs typeface="Arial" panose="020B0604020202020204" pitchFamily="34" charset="0"/>
              </a:rPr>
            </a:br>
            <a:r>
              <a:rPr kumimoji="1" lang="de-DE" altLang="de-DE" sz="1600" dirty="0" smtClean="0">
                <a:cs typeface="Arial" panose="020B0604020202020204" pitchFamily="34" charset="0"/>
              </a:rPr>
              <a:t>Hauptschule- und Realschule</a:t>
            </a:r>
          </a:p>
          <a:p>
            <a:pPr algn="ctr">
              <a:buClr>
                <a:schemeClr val="accent2"/>
              </a:buClr>
              <a:buFont typeface="Monotype Sorts" charset="2"/>
              <a:buNone/>
              <a:defRPr/>
            </a:pPr>
            <a:r>
              <a:rPr kumimoji="1" lang="de-DE" altLang="de-DE" sz="1600" b="1" dirty="0" smtClean="0">
                <a:solidFill>
                  <a:schemeClr val="accent2"/>
                </a:solidFill>
                <a:cs typeface="Arial" panose="020B0604020202020204" pitchFamily="34" charset="0"/>
              </a:rPr>
              <a:t>Freiburg, Ludwigsburg,</a:t>
            </a:r>
            <a:br>
              <a:rPr kumimoji="1" lang="de-DE" altLang="de-DE" sz="1600" b="1" dirty="0" smtClean="0">
                <a:solidFill>
                  <a:schemeClr val="accent2"/>
                </a:solidFill>
                <a:cs typeface="Arial" panose="020B0604020202020204" pitchFamily="34" charset="0"/>
              </a:rPr>
            </a:br>
            <a:r>
              <a:rPr kumimoji="1" lang="de-DE" altLang="de-DE" sz="1600" b="1" dirty="0" smtClean="0">
                <a:solidFill>
                  <a:schemeClr val="accent2"/>
                </a:solidFill>
                <a:cs typeface="Arial" panose="020B0604020202020204" pitchFamily="34" charset="0"/>
              </a:rPr>
              <a:t>Karlsruhe, Reutlingen</a:t>
            </a:r>
          </a:p>
          <a:p>
            <a:pPr algn="ctr">
              <a:buClr>
                <a:schemeClr val="accent2"/>
              </a:buClr>
              <a:buFont typeface="Monotype Sorts" charset="2"/>
              <a:buNone/>
              <a:defRPr/>
            </a:pPr>
            <a:r>
              <a:rPr kumimoji="1" lang="de-DE" altLang="de-DE" sz="1600" b="1" dirty="0" smtClean="0">
                <a:solidFill>
                  <a:schemeClr val="accent2"/>
                </a:solidFill>
                <a:cs typeface="Arial" panose="020B0604020202020204" pitchFamily="34" charset="0"/>
              </a:rPr>
              <a:t> </a:t>
            </a:r>
            <a:br>
              <a:rPr kumimoji="1" lang="de-DE" altLang="de-DE" sz="1600" b="1" dirty="0" smtClean="0">
                <a:solidFill>
                  <a:schemeClr val="accent2"/>
                </a:solidFill>
                <a:cs typeface="Arial" panose="020B0604020202020204" pitchFamily="34" charset="0"/>
              </a:rPr>
            </a:br>
            <a:r>
              <a:rPr kumimoji="1" lang="de-DE" altLang="de-DE" sz="1600" dirty="0" smtClean="0">
                <a:cs typeface="Arial" panose="020B0604020202020204" pitchFamily="34" charset="0"/>
              </a:rPr>
              <a:t>4</a:t>
            </a:r>
            <a:r>
              <a:rPr kumimoji="1" lang="de-DE" altLang="de-DE" sz="1600" b="1" dirty="0" smtClean="0">
                <a:solidFill>
                  <a:schemeClr val="accent2"/>
                </a:solidFill>
                <a:cs typeface="Arial" panose="020B0604020202020204" pitchFamily="34" charset="0"/>
              </a:rPr>
              <a:t> </a:t>
            </a:r>
            <a:r>
              <a:rPr kumimoji="1" lang="de-DE" altLang="de-DE" sz="1600" dirty="0" smtClean="0">
                <a:cs typeface="Arial" panose="020B0604020202020204" pitchFamily="34" charset="0"/>
              </a:rPr>
              <a:t>Seminare Lehramt Grundschule </a:t>
            </a:r>
            <a:br>
              <a:rPr kumimoji="1" lang="de-DE" altLang="de-DE" sz="1600" dirty="0" smtClean="0">
                <a:cs typeface="Arial" panose="020B0604020202020204" pitchFamily="34" charset="0"/>
              </a:rPr>
            </a:br>
            <a:r>
              <a:rPr kumimoji="1" lang="de-DE" altLang="de-DE" sz="1600" u="sng" dirty="0" smtClean="0">
                <a:cs typeface="Arial" panose="020B0604020202020204" pitchFamily="34" charset="0"/>
              </a:rPr>
              <a:t>und</a:t>
            </a:r>
            <a:r>
              <a:rPr kumimoji="1" lang="de-DE" altLang="de-DE" sz="1600" dirty="0" smtClean="0">
                <a:cs typeface="Arial" panose="020B0604020202020204" pitchFamily="34" charset="0"/>
              </a:rPr>
              <a:t> Werkreal-, Hauptschule- und </a:t>
            </a:r>
            <a:br>
              <a:rPr kumimoji="1" lang="de-DE" altLang="de-DE" sz="1600" dirty="0" smtClean="0">
                <a:cs typeface="Arial" panose="020B0604020202020204" pitchFamily="34" charset="0"/>
              </a:rPr>
            </a:br>
            <a:r>
              <a:rPr kumimoji="1" lang="de-DE" altLang="de-DE" sz="1600" dirty="0" smtClean="0">
                <a:cs typeface="Arial" panose="020B0604020202020204" pitchFamily="34" charset="0"/>
              </a:rPr>
              <a:t>Realschule </a:t>
            </a:r>
            <a:endParaRPr kumimoji="1" lang="de-DE" altLang="ja-JP" sz="1600" dirty="0" smtClean="0">
              <a:cs typeface="Arial" panose="020B0604020202020204" pitchFamily="34" charset="0"/>
            </a:endParaRPr>
          </a:p>
          <a:p>
            <a:pPr algn="ctr">
              <a:buClr>
                <a:schemeClr val="accent2"/>
              </a:buClr>
              <a:buFont typeface="Monotype Sorts" charset="2"/>
              <a:buNone/>
              <a:defRPr/>
            </a:pPr>
            <a:r>
              <a:rPr kumimoji="1" lang="de-DE" altLang="de-DE" sz="1600" b="1" dirty="0" smtClean="0">
                <a:solidFill>
                  <a:schemeClr val="accent2"/>
                </a:solidFill>
                <a:cs typeface="Arial" panose="020B0604020202020204" pitchFamily="34" charset="0"/>
              </a:rPr>
              <a:t>Mannheim, Meckenbeuren,</a:t>
            </a:r>
            <a:br>
              <a:rPr kumimoji="1" lang="de-DE" altLang="de-DE" sz="1600" b="1" dirty="0" smtClean="0">
                <a:solidFill>
                  <a:schemeClr val="accent2"/>
                </a:solidFill>
                <a:cs typeface="Arial" panose="020B0604020202020204" pitchFamily="34" charset="0"/>
              </a:rPr>
            </a:br>
            <a:r>
              <a:rPr kumimoji="1" lang="de-DE" altLang="de-DE" sz="1600" b="1" dirty="0" smtClean="0">
                <a:solidFill>
                  <a:schemeClr val="accent2"/>
                </a:solidFill>
                <a:cs typeface="Arial" panose="020B0604020202020204" pitchFamily="34" charset="0"/>
              </a:rPr>
              <a:t>Rottweil, Schwäbisch Gmünd</a:t>
            </a:r>
            <a:r>
              <a:rPr kumimoji="1" lang="de-DE" altLang="de-DE" sz="1800" dirty="0" smtClean="0">
                <a:cs typeface="Arial" panose="020B0604020202020204" pitchFamily="34" charset="0"/>
              </a:rPr>
              <a:t/>
            </a:r>
            <a:br>
              <a:rPr kumimoji="1" lang="de-DE" altLang="de-DE" sz="1800" dirty="0" smtClean="0">
                <a:cs typeface="Arial" panose="020B0604020202020204" pitchFamily="34" charset="0"/>
              </a:rPr>
            </a:br>
            <a:endParaRPr kumimoji="1" lang="de-DE" altLang="de-DE" sz="1400" b="1" dirty="0" smtClean="0">
              <a:cs typeface="Arial" panose="020B0604020202020204" pitchFamily="34" charset="0"/>
            </a:endParaRPr>
          </a:p>
        </p:txBody>
      </p:sp>
      <p:sp>
        <p:nvSpPr>
          <p:cNvPr id="10" name="AutoShape 16"/>
          <p:cNvSpPr>
            <a:spLocks noChangeArrowheads="1"/>
          </p:cNvSpPr>
          <p:nvPr/>
        </p:nvSpPr>
        <p:spPr bwMode="auto">
          <a:xfrm>
            <a:off x="2817955" y="3121888"/>
            <a:ext cx="454025" cy="671513"/>
          </a:xfrm>
          <a:custGeom>
            <a:avLst/>
            <a:gdLst>
              <a:gd name="T0" fmla="*/ 150450411 w 21600"/>
              <a:gd name="T1" fmla="*/ 0 h 21600"/>
              <a:gd name="T2" fmla="*/ 0 w 21600"/>
              <a:gd name="T3" fmla="*/ 324508751 h 21600"/>
              <a:gd name="T4" fmla="*/ 150450411 w 21600"/>
              <a:gd name="T5" fmla="*/ 649016537 h 21600"/>
              <a:gd name="T6" fmla="*/ 200600394 w 21600"/>
              <a:gd name="T7" fmla="*/ 324508751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defRPr/>
            </a:pPr>
            <a:endParaRPr lang="de-DE"/>
          </a:p>
        </p:txBody>
      </p:sp>
      <p:sp>
        <p:nvSpPr>
          <p:cNvPr id="11" name="Rectangle 17"/>
          <p:cNvSpPr>
            <a:spLocks noChangeArrowheads="1"/>
          </p:cNvSpPr>
          <p:nvPr/>
        </p:nvSpPr>
        <p:spPr bwMode="auto">
          <a:xfrm>
            <a:off x="138398" y="429639"/>
            <a:ext cx="746031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lvl1pPr marL="342900" indent="-34290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defRPr/>
            </a:pPr>
            <a:r>
              <a:rPr lang="de-DE" altLang="de-DE" b="1" dirty="0" smtClean="0"/>
              <a:t>1. Von der Hochschule an ein Staatliches Seminar</a:t>
            </a:r>
          </a:p>
        </p:txBody>
      </p:sp>
      <p:sp>
        <p:nvSpPr>
          <p:cNvPr id="12" name="AutoShape 18"/>
          <p:cNvSpPr>
            <a:spLocks noChangeArrowheads="1"/>
          </p:cNvSpPr>
          <p:nvPr/>
        </p:nvSpPr>
        <p:spPr bwMode="auto">
          <a:xfrm>
            <a:off x="7426468" y="3171101"/>
            <a:ext cx="454025" cy="671512"/>
          </a:xfrm>
          <a:custGeom>
            <a:avLst/>
            <a:gdLst>
              <a:gd name="T0" fmla="*/ 150450411 w 21600"/>
              <a:gd name="T1" fmla="*/ 0 h 21600"/>
              <a:gd name="T2" fmla="*/ 0 w 21600"/>
              <a:gd name="T3" fmla="*/ 324507801 h 21600"/>
              <a:gd name="T4" fmla="*/ 150450411 w 21600"/>
              <a:gd name="T5" fmla="*/ 649014607 h 21600"/>
              <a:gd name="T6" fmla="*/ 200600394 w 21600"/>
              <a:gd name="T7" fmla="*/ 324507801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defRPr/>
            </a:pPr>
            <a:endParaRPr lang="de-DE"/>
          </a:p>
        </p:txBody>
      </p:sp>
    </p:spTree>
    <p:extLst>
      <p:ext uri="{BB962C8B-B14F-4D97-AF65-F5344CB8AC3E}">
        <p14:creationId xmlns:p14="http://schemas.microsoft.com/office/powerpoint/2010/main" val="2145210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0"/>
          <p:cNvSpPr>
            <a:spLocks noChangeArrowheads="1"/>
          </p:cNvSpPr>
          <p:nvPr/>
        </p:nvSpPr>
        <p:spPr bwMode="auto">
          <a:xfrm>
            <a:off x="257156" y="2342183"/>
            <a:ext cx="8569325"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marL="215900" indent="-21590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ts val="2400"/>
              </a:spcBef>
              <a:buFont typeface="Arial" pitchFamily="34" charset="0"/>
              <a:buChar char="•"/>
              <a:defRPr/>
            </a:pPr>
            <a:r>
              <a:rPr lang="de-DE" altLang="de-DE" sz="1800" dirty="0" smtClean="0"/>
              <a:t>Aufnahmekapazitäten der Seminare </a:t>
            </a:r>
          </a:p>
          <a:p>
            <a:pPr eaLnBrk="1" hangingPunct="1">
              <a:spcBef>
                <a:spcPts val="2400"/>
              </a:spcBef>
              <a:buFont typeface="Arial" pitchFamily="34" charset="0"/>
              <a:buChar char="•"/>
              <a:defRPr/>
            </a:pPr>
            <a:r>
              <a:rPr lang="de-DE" altLang="de-DE" sz="1800" dirty="0" smtClean="0"/>
              <a:t>Ortswünsche können nach Möglichkeit berücksichtigt werden.</a:t>
            </a:r>
          </a:p>
          <a:p>
            <a:pPr eaLnBrk="1" hangingPunct="1">
              <a:spcBef>
                <a:spcPts val="2400"/>
              </a:spcBef>
              <a:buFont typeface="Arial" pitchFamily="34" charset="0"/>
              <a:buChar char="•"/>
              <a:defRPr/>
            </a:pPr>
            <a:r>
              <a:rPr lang="de-DE" altLang="ja-JP" sz="1800" dirty="0" smtClean="0"/>
              <a:t>Ein Anrecht auf die Zuweisung an ein bestimmtes Seminar gibt es nicht, Sozialpunkte haben jedoch eine Priorität</a:t>
            </a:r>
          </a:p>
          <a:p>
            <a:pPr eaLnBrk="1" hangingPunct="1">
              <a:spcBef>
                <a:spcPts val="2400"/>
              </a:spcBef>
              <a:buFont typeface="Arial" pitchFamily="34" charset="0"/>
              <a:buChar char="•"/>
              <a:defRPr/>
            </a:pPr>
            <a:r>
              <a:rPr lang="de-DE" altLang="de-DE" sz="1800" dirty="0" smtClean="0"/>
              <a:t>Antrag auf Seminarwechsel </a:t>
            </a:r>
            <a:r>
              <a:rPr lang="de-DE" altLang="de-DE" sz="1800" u="sng" dirty="0" smtClean="0"/>
              <a:t>nur</a:t>
            </a:r>
            <a:r>
              <a:rPr lang="de-DE" altLang="de-DE" sz="1800" dirty="0" smtClean="0"/>
              <a:t> über das zugewiesene Seminar </a:t>
            </a:r>
            <a:br>
              <a:rPr lang="de-DE" altLang="de-DE" sz="1800" dirty="0" smtClean="0"/>
            </a:br>
            <a:r>
              <a:rPr lang="de-DE" altLang="de-DE" sz="1800" dirty="0" smtClean="0"/>
              <a:t>(detaillierte Begründung der nach der Zuweisung geänderten persönlichen Situation ist notwendig!) </a:t>
            </a:r>
          </a:p>
          <a:p>
            <a:pPr eaLnBrk="1" hangingPunct="1">
              <a:spcBef>
                <a:spcPts val="2400"/>
              </a:spcBef>
              <a:buFont typeface="Arial" pitchFamily="34" charset="0"/>
              <a:buChar char="•"/>
              <a:defRPr/>
            </a:pPr>
            <a:r>
              <a:rPr lang="de-DE" sz="1800" dirty="0" smtClean="0"/>
              <a:t>Über </a:t>
            </a:r>
            <a:r>
              <a:rPr lang="de-DE" sz="1800" dirty="0"/>
              <a:t>Härtefälle entscheidet die Zuweisungskommission</a:t>
            </a:r>
            <a:endParaRPr lang="de-DE" altLang="de-DE" sz="1800" dirty="0" smtClean="0"/>
          </a:p>
        </p:txBody>
      </p:sp>
      <p:sp>
        <p:nvSpPr>
          <p:cNvPr id="5" name="Rechteck 4"/>
          <p:cNvSpPr>
            <a:spLocks noChangeArrowheads="1"/>
          </p:cNvSpPr>
          <p:nvPr/>
        </p:nvSpPr>
        <p:spPr bwMode="auto">
          <a:xfrm>
            <a:off x="251441" y="519112"/>
            <a:ext cx="85693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spcBef>
                <a:spcPct val="50000"/>
              </a:spcBef>
            </a:pPr>
            <a:r>
              <a:rPr lang="de-DE" altLang="de-DE" sz="2400" b="1" dirty="0"/>
              <a:t>2. </a:t>
            </a:r>
            <a:r>
              <a:rPr lang="de-DE" altLang="de-DE" sz="2400" b="1" dirty="0" smtClean="0"/>
              <a:t>Die Zuweisung </a:t>
            </a:r>
            <a:r>
              <a:rPr lang="de-DE" altLang="de-DE" sz="2400" b="1" dirty="0"/>
              <a:t>an </a:t>
            </a:r>
            <a:r>
              <a:rPr lang="de-DE" altLang="de-DE" sz="2400" b="1" dirty="0" smtClean="0"/>
              <a:t>ein Staatliches Seminar </a:t>
            </a:r>
            <a:endParaRPr lang="de-DE" altLang="de-DE" sz="2400" b="1" dirty="0"/>
          </a:p>
        </p:txBody>
      </p:sp>
      <p:sp>
        <p:nvSpPr>
          <p:cNvPr id="6" name="Rectangle 20"/>
          <p:cNvSpPr>
            <a:spLocks noChangeArrowheads="1"/>
          </p:cNvSpPr>
          <p:nvPr/>
        </p:nvSpPr>
        <p:spPr bwMode="auto">
          <a:xfrm>
            <a:off x="272364" y="920775"/>
            <a:ext cx="8618537" cy="708025"/>
          </a:xfrm>
          <a:prstGeom prst="rect">
            <a:avLst/>
          </a:prstGeom>
          <a:noFill/>
          <a:ln w="2540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r>
              <a:rPr lang="de-DE" altLang="de-DE" sz="2000" dirty="0" smtClean="0">
                <a:ea typeface="Tahoma" panose="020B0604030504040204" pitchFamily="34" charset="0"/>
                <a:cs typeface="Arial" panose="020B0604020202020204" pitchFamily="34" charset="0"/>
              </a:rPr>
              <a:t>Aus der Verordnung des Kultusministeriums über den Vorbereitungsdienst und die Zweite Staatsprüfung (GPO II § 4):</a:t>
            </a:r>
          </a:p>
        </p:txBody>
      </p:sp>
      <p:sp>
        <p:nvSpPr>
          <p:cNvPr id="7" name="Rechteck 1"/>
          <p:cNvSpPr>
            <a:spLocks noChangeArrowheads="1"/>
          </p:cNvSpPr>
          <p:nvPr/>
        </p:nvSpPr>
        <p:spPr bwMode="auto">
          <a:xfrm>
            <a:off x="256261" y="1628800"/>
            <a:ext cx="8621712" cy="708025"/>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de-DE" altLang="de-DE" sz="2000" b="1" dirty="0" smtClean="0"/>
              <a:t>„Das Kultusministerium bestimmt </a:t>
            </a:r>
            <a:r>
              <a:rPr lang="de-DE" altLang="de-DE" sz="2000" b="1" dirty="0"/>
              <a:t>das Seminar, zu dem im Falle der Zulassung zugewiesen </a:t>
            </a:r>
            <a:r>
              <a:rPr lang="de-DE" altLang="de-DE" sz="2000" b="1" dirty="0" smtClean="0"/>
              <a:t>wird….</a:t>
            </a:r>
            <a:r>
              <a:rPr lang="ja-JP" altLang="de-DE" sz="2000" b="1" dirty="0" smtClean="0"/>
              <a:t>“</a:t>
            </a:r>
            <a:endParaRPr lang="de-DE" altLang="de-DE" sz="2000" dirty="0"/>
          </a:p>
        </p:txBody>
      </p:sp>
    </p:spTree>
    <p:extLst>
      <p:ext uri="{BB962C8B-B14F-4D97-AF65-F5344CB8AC3E}">
        <p14:creationId xmlns:p14="http://schemas.microsoft.com/office/powerpoint/2010/main" val="1795587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236941" y="3068960"/>
            <a:ext cx="8642350" cy="2447925"/>
          </a:xfrm>
          <a:prstGeom prst="rect">
            <a:avLst/>
          </a:prstGeom>
          <a:noFill/>
        </p:spPr>
        <p:txBody>
          <a:bodyPr wrap="square" lIns="91440" tIns="45720" rIns="91440" bIns="45720" numCol="1" anchor="t" anchorCtr="0" compatLnSpc="1">
            <a:prstTxWarp prst="textNoShape">
              <a:avLst/>
            </a:prstTxWarp>
          </a:bodyPr>
          <a:lstStyle>
            <a:lvl1pPr marL="365760" indent="-256032"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58368" indent="-246888"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923544" indent="-219456"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179576" indent="-201168"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1389888" indent="-182880" algn="l" rtl="0" eaLnBrk="1" latinLnBrk="0" hangingPunct="1">
              <a:spcBef>
                <a:spcPts val="300"/>
              </a:spcBef>
              <a:buClr>
                <a:schemeClr val="tx1">
                  <a:lumMod val="65000"/>
                  <a:lumOff val="35000"/>
                </a:schemeClr>
              </a:buClr>
              <a:buFont typeface="Arial" pitchFamily="34" charset="0"/>
              <a:buChar char="•"/>
              <a:defRPr kumimoji="0"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a:spcBef>
                <a:spcPts val="1200"/>
              </a:spcBef>
            </a:pPr>
            <a:r>
              <a:rPr lang="de-DE" altLang="de-DE" sz="2000" dirty="0" smtClean="0">
                <a:solidFill>
                  <a:schemeClr val="tx1"/>
                </a:solidFill>
              </a:rPr>
              <a:t>Schulwünsche können berücksichtigt werden</a:t>
            </a:r>
          </a:p>
          <a:p>
            <a:pPr>
              <a:spcBef>
                <a:spcPts val="2400"/>
              </a:spcBef>
            </a:pPr>
            <a:r>
              <a:rPr lang="de-DE" altLang="de-DE" sz="2000" dirty="0" smtClean="0">
                <a:solidFill>
                  <a:schemeClr val="tx1"/>
                </a:solidFill>
              </a:rPr>
              <a:t>Kontaktaufnahme mit Schulen ist möglich </a:t>
            </a:r>
            <a:r>
              <a:rPr lang="de-DE" altLang="de-DE" sz="2000" dirty="0" smtClean="0">
                <a:solidFill>
                  <a:schemeClr val="tx1"/>
                </a:solidFill>
                <a:sym typeface="Wingdings" pitchFamily="2" charset="2"/>
              </a:rPr>
              <a:t>(siehe Seminarhomepage)</a:t>
            </a:r>
            <a:endParaRPr lang="de-DE" altLang="de-DE" sz="2000" dirty="0" smtClean="0">
              <a:solidFill>
                <a:schemeClr val="tx1"/>
              </a:solidFill>
            </a:endParaRPr>
          </a:p>
          <a:p>
            <a:pPr>
              <a:spcBef>
                <a:spcPts val="2400"/>
              </a:spcBef>
            </a:pPr>
            <a:r>
              <a:rPr lang="de-DE" altLang="de-DE" sz="2000" dirty="0" smtClean="0">
                <a:solidFill>
                  <a:schemeClr val="tx1"/>
                </a:solidFill>
              </a:rPr>
              <a:t>Anspruch auf Zuweisung an eine bestimmte Schule besteht nicht</a:t>
            </a:r>
          </a:p>
          <a:p>
            <a:pPr>
              <a:spcBef>
                <a:spcPts val="2400"/>
              </a:spcBef>
            </a:pPr>
            <a:r>
              <a:rPr lang="de-DE" altLang="de-DE" sz="2000" dirty="0" smtClean="0">
                <a:solidFill>
                  <a:schemeClr val="tx1"/>
                </a:solidFill>
              </a:rPr>
              <a:t>Die Seminarleitung entscheidet mit den Staatlichen Schulämtern über die Zuweisung</a:t>
            </a:r>
          </a:p>
        </p:txBody>
      </p:sp>
      <p:sp>
        <p:nvSpPr>
          <p:cNvPr id="6" name="Text Box 6"/>
          <p:cNvSpPr txBox="1">
            <a:spLocks noChangeArrowheads="1"/>
          </p:cNvSpPr>
          <p:nvPr/>
        </p:nvSpPr>
        <p:spPr bwMode="auto">
          <a:xfrm>
            <a:off x="251441" y="1340768"/>
            <a:ext cx="8713787" cy="1169988"/>
          </a:xfrm>
          <a:prstGeom prst="rect">
            <a:avLst/>
          </a:prstGeom>
          <a:noFill/>
          <a:ln>
            <a:headEnd/>
            <a:tailEnd/>
          </a:ln>
          <a:extLst/>
        </p:spPr>
        <p:style>
          <a:lnRef idx="2">
            <a:schemeClr val="dk1"/>
          </a:lnRef>
          <a:fillRef idx="1">
            <a:schemeClr val="lt1"/>
          </a:fillRef>
          <a:effectRef idx="0">
            <a:schemeClr val="dk1"/>
          </a:effectRef>
          <a:fontRef idx="minor">
            <a:schemeClr val="dk1"/>
          </a:fontRef>
        </p:style>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spcBef>
                <a:spcPct val="50000"/>
              </a:spcBef>
              <a:defRPr/>
            </a:pPr>
            <a:r>
              <a:rPr lang="de-DE" altLang="de-DE" sz="2000" b="1" dirty="0" smtClean="0"/>
              <a:t>Vor einer endgültigen Schulzuweisung muss die Zuweisung an eines der Staatlichen Seminare erfolgen:</a:t>
            </a:r>
          </a:p>
          <a:p>
            <a:pPr algn="ctr" eaLnBrk="1" hangingPunct="1">
              <a:spcBef>
                <a:spcPct val="50000"/>
              </a:spcBef>
              <a:defRPr/>
            </a:pPr>
            <a:r>
              <a:rPr lang="de-DE" altLang="de-DE" sz="2000" b="1" dirty="0" smtClean="0"/>
              <a:t>Seminarzuweisung vor Schulzuweisung!</a:t>
            </a:r>
          </a:p>
        </p:txBody>
      </p:sp>
      <p:sp>
        <p:nvSpPr>
          <p:cNvPr id="7" name="Rechteck 6"/>
          <p:cNvSpPr>
            <a:spLocks noChangeArrowheads="1"/>
          </p:cNvSpPr>
          <p:nvPr/>
        </p:nvSpPr>
        <p:spPr bwMode="auto">
          <a:xfrm>
            <a:off x="251441" y="519112"/>
            <a:ext cx="85693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spcBef>
                <a:spcPct val="50000"/>
              </a:spcBef>
            </a:pPr>
            <a:r>
              <a:rPr lang="de-DE" altLang="de-DE" sz="2400" b="1" dirty="0" smtClean="0"/>
              <a:t>3. Die Zuweisung </a:t>
            </a:r>
            <a:r>
              <a:rPr lang="de-DE" altLang="de-DE" sz="2400" b="1" dirty="0"/>
              <a:t>an </a:t>
            </a:r>
            <a:r>
              <a:rPr lang="de-DE" altLang="de-DE" sz="2400" b="1" dirty="0" smtClean="0"/>
              <a:t>eine Ausbildungsschule</a:t>
            </a:r>
            <a:endParaRPr lang="de-DE" altLang="de-DE" sz="2400" b="1" dirty="0"/>
          </a:p>
        </p:txBody>
      </p:sp>
    </p:spTree>
    <p:extLst>
      <p:ext uri="{BB962C8B-B14F-4D97-AF65-F5344CB8AC3E}">
        <p14:creationId xmlns:p14="http://schemas.microsoft.com/office/powerpoint/2010/main" val="1708604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6"/>
          <p:cNvSpPr txBox="1">
            <a:spLocks noChangeArrowheads="1"/>
          </p:cNvSpPr>
          <p:nvPr/>
        </p:nvSpPr>
        <p:spPr bwMode="auto">
          <a:xfrm>
            <a:off x="742309" y="532088"/>
            <a:ext cx="799288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defRPr/>
            </a:pPr>
            <a:r>
              <a:rPr lang="de-DE" altLang="de-DE" b="1" dirty="0" smtClean="0"/>
              <a:t>Zentrale Informationsplattform „Seminarhomepage</a:t>
            </a:r>
            <a:r>
              <a:rPr lang="ja-JP" altLang="de-DE" b="1" dirty="0" smtClean="0"/>
              <a:t>“</a:t>
            </a:r>
            <a:endParaRPr lang="de-DE" altLang="de-DE" b="1" dirty="0" smtClean="0"/>
          </a:p>
        </p:txBody>
      </p:sp>
      <p:grpSp>
        <p:nvGrpSpPr>
          <p:cNvPr id="10" name="Gruppieren 9"/>
          <p:cNvGrpSpPr/>
          <p:nvPr/>
        </p:nvGrpSpPr>
        <p:grpSpPr>
          <a:xfrm>
            <a:off x="958511" y="1472476"/>
            <a:ext cx="7161551" cy="4441807"/>
            <a:chOff x="1035049" y="1352549"/>
            <a:chExt cx="7056438" cy="4430025"/>
          </a:xfrm>
        </p:grpSpPr>
        <p:grpSp>
          <p:nvGrpSpPr>
            <p:cNvPr id="8" name="Gruppieren 7"/>
            <p:cNvGrpSpPr/>
            <p:nvPr/>
          </p:nvGrpSpPr>
          <p:grpSpPr>
            <a:xfrm>
              <a:off x="1035049" y="1352549"/>
              <a:ext cx="7056438" cy="4430025"/>
              <a:chOff x="1035049" y="1352549"/>
              <a:chExt cx="7056438" cy="4430025"/>
            </a:xfrm>
          </p:grpSpPr>
          <p:grpSp>
            <p:nvGrpSpPr>
              <p:cNvPr id="6" name="Gruppieren 5"/>
              <p:cNvGrpSpPr/>
              <p:nvPr/>
            </p:nvGrpSpPr>
            <p:grpSpPr>
              <a:xfrm>
                <a:off x="1035049" y="1352549"/>
                <a:ext cx="7056438" cy="4430025"/>
                <a:chOff x="1035049" y="1352549"/>
                <a:chExt cx="7056438" cy="4430025"/>
              </a:xfrm>
            </p:grpSpPr>
            <p:pic>
              <p:nvPicPr>
                <p:cNvPr id="4" name="Picture 5"/>
                <p:cNvPicPr>
                  <a:picLocks noChangeAspect="1" noChangeArrowheads="1"/>
                </p:cNvPicPr>
                <p:nvPr/>
              </p:nvPicPr>
              <p:blipFill rotWithShape="1">
                <a:blip r:embed="rId2"/>
                <a:srcRect t="2955" b="18822"/>
                <a:stretch/>
              </p:blipFill>
              <p:spPr bwMode="auto">
                <a:xfrm>
                  <a:off x="1035049" y="1352549"/>
                  <a:ext cx="7056438" cy="44300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sp>
              <p:nvSpPr>
                <p:cNvPr id="2" name="Textfeld 1"/>
                <p:cNvSpPr txBox="1"/>
                <p:nvPr/>
              </p:nvSpPr>
              <p:spPr>
                <a:xfrm>
                  <a:off x="1763688" y="1852180"/>
                  <a:ext cx="1944216" cy="184666"/>
                </a:xfrm>
                <a:prstGeom prst="rect">
                  <a:avLst/>
                </a:prstGeom>
                <a:solidFill>
                  <a:schemeClr val="bg1"/>
                </a:solidFill>
              </p:spPr>
              <p:txBody>
                <a:bodyPr wrap="square" rtlCol="0">
                  <a:spAutoFit/>
                </a:bodyPr>
                <a:lstStyle/>
                <a:p>
                  <a:endParaRPr lang="de-DE" dirty="0"/>
                </a:p>
              </p:txBody>
            </p:sp>
            <p:sp>
              <p:nvSpPr>
                <p:cNvPr id="3" name="Textfeld 2"/>
                <p:cNvSpPr txBox="1"/>
                <p:nvPr/>
              </p:nvSpPr>
              <p:spPr>
                <a:xfrm>
                  <a:off x="2987824" y="3041252"/>
                  <a:ext cx="2736304" cy="1368152"/>
                </a:xfrm>
                <a:prstGeom prst="rect">
                  <a:avLst/>
                </a:prstGeom>
                <a:solidFill>
                  <a:srgbClr val="FFFFFF"/>
                </a:solidFill>
              </p:spPr>
              <p:txBody>
                <a:bodyPr wrap="square" rtlCol="0">
                  <a:spAutoFit/>
                </a:bodyPr>
                <a:lstStyle/>
                <a:p>
                  <a:endParaRPr lang="de-DE" dirty="0"/>
                </a:p>
              </p:txBody>
            </p:sp>
          </p:grpSp>
          <p:sp>
            <p:nvSpPr>
              <p:cNvPr id="7" name="Textfeld 6"/>
              <p:cNvSpPr txBox="1"/>
              <p:nvPr/>
            </p:nvSpPr>
            <p:spPr>
              <a:xfrm>
                <a:off x="6012160" y="2297224"/>
                <a:ext cx="1728192" cy="923330"/>
              </a:xfrm>
              <a:prstGeom prst="rect">
                <a:avLst/>
              </a:prstGeom>
              <a:solidFill>
                <a:srgbClr val="FFFFFF"/>
              </a:solidFill>
            </p:spPr>
            <p:txBody>
              <a:bodyPr wrap="square" rtlCol="0">
                <a:spAutoFit/>
              </a:bodyPr>
              <a:lstStyle/>
              <a:p>
                <a:endParaRPr lang="de-DE" dirty="0" smtClean="0"/>
              </a:p>
              <a:p>
                <a:endParaRPr lang="de-DE" dirty="0"/>
              </a:p>
              <a:p>
                <a:endParaRPr lang="de-DE" dirty="0"/>
              </a:p>
            </p:txBody>
          </p:sp>
        </p:grpSp>
        <p:sp>
          <p:nvSpPr>
            <p:cNvPr id="9" name="Textfeld 8"/>
            <p:cNvSpPr txBox="1"/>
            <p:nvPr/>
          </p:nvSpPr>
          <p:spPr>
            <a:xfrm>
              <a:off x="1335400" y="4128727"/>
              <a:ext cx="1548000" cy="756000"/>
            </a:xfrm>
            <a:prstGeom prst="rect">
              <a:avLst/>
            </a:prstGeom>
            <a:solidFill>
              <a:srgbClr val="FFFFFF"/>
            </a:solidFill>
          </p:spPr>
          <p:txBody>
            <a:bodyPr wrap="square" rtlCol="0">
              <a:spAutoFit/>
            </a:bodyPr>
            <a:lstStyle/>
            <a:p>
              <a:endParaRPr lang="de-DE" dirty="0" smtClean="0"/>
            </a:p>
            <a:p>
              <a:endParaRPr lang="de-DE" dirty="0"/>
            </a:p>
          </p:txBody>
        </p:sp>
      </p:grpSp>
      <p:sp>
        <p:nvSpPr>
          <p:cNvPr id="12" name="Textfeld 11"/>
          <p:cNvSpPr txBox="1"/>
          <p:nvPr/>
        </p:nvSpPr>
        <p:spPr>
          <a:xfrm>
            <a:off x="2705497" y="1369343"/>
            <a:ext cx="1119414" cy="107722"/>
          </a:xfrm>
          <a:prstGeom prst="rect">
            <a:avLst/>
          </a:prstGeom>
          <a:solidFill>
            <a:srgbClr val="FFFFFF"/>
          </a:solidFill>
        </p:spPr>
        <p:txBody>
          <a:bodyPr wrap="square" rtlCol="0">
            <a:spAutoFit/>
          </a:bodyPr>
          <a:lstStyle/>
          <a:p>
            <a:endParaRPr lang="de-DE" sz="100" dirty="0"/>
          </a:p>
        </p:txBody>
      </p:sp>
    </p:spTree>
    <p:extLst>
      <p:ext uri="{BB962C8B-B14F-4D97-AF65-F5344CB8AC3E}">
        <p14:creationId xmlns:p14="http://schemas.microsoft.com/office/powerpoint/2010/main" val="3980299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uppieren 9"/>
          <p:cNvGrpSpPr/>
          <p:nvPr/>
        </p:nvGrpSpPr>
        <p:grpSpPr>
          <a:xfrm>
            <a:off x="685660" y="543130"/>
            <a:ext cx="7645613" cy="5334142"/>
            <a:chOff x="1828800" y="619124"/>
            <a:chExt cx="6878122" cy="5029341"/>
          </a:xfrm>
        </p:grpSpPr>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3431" t="7009" r="18455" b="14240"/>
            <a:stretch/>
          </p:blipFill>
          <p:spPr bwMode="auto">
            <a:xfrm>
              <a:off x="1828800" y="619124"/>
              <a:ext cx="6878122" cy="497011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6" name="Textfeld 5"/>
            <p:cNvSpPr txBox="1"/>
            <p:nvPr/>
          </p:nvSpPr>
          <p:spPr>
            <a:xfrm>
              <a:off x="2564160" y="3133466"/>
              <a:ext cx="1440160" cy="830997"/>
            </a:xfrm>
            <a:prstGeom prst="rect">
              <a:avLst/>
            </a:prstGeom>
            <a:solidFill>
              <a:srgbClr val="FFFFFF"/>
            </a:solidFill>
            <a:ln>
              <a:solidFill>
                <a:srgbClr val="FFFFFF"/>
              </a:solidFill>
            </a:ln>
          </p:spPr>
          <p:txBody>
            <a:bodyPr wrap="square" rtlCol="0">
              <a:spAutoFit/>
            </a:bodyPr>
            <a:lstStyle/>
            <a:p>
              <a:endParaRPr lang="de-DE" dirty="0" smtClean="0"/>
            </a:p>
            <a:p>
              <a:endParaRPr lang="de-DE" sz="1000" dirty="0" smtClean="0"/>
            </a:p>
            <a:p>
              <a:endParaRPr lang="de-DE" sz="1000" dirty="0"/>
            </a:p>
            <a:p>
              <a:endParaRPr lang="de-DE" sz="1000" dirty="0"/>
            </a:p>
          </p:txBody>
        </p:sp>
        <p:sp>
          <p:nvSpPr>
            <p:cNvPr id="7" name="Pfeil nach oben 6"/>
            <p:cNvSpPr/>
            <p:nvPr/>
          </p:nvSpPr>
          <p:spPr>
            <a:xfrm rot="3235336">
              <a:off x="4037856" y="5252421"/>
              <a:ext cx="288032" cy="50405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Textfeld 7"/>
            <p:cNvSpPr txBox="1"/>
            <p:nvPr/>
          </p:nvSpPr>
          <p:spPr>
            <a:xfrm>
              <a:off x="2780184" y="957486"/>
              <a:ext cx="3168352" cy="246221"/>
            </a:xfrm>
            <a:prstGeom prst="rect">
              <a:avLst/>
            </a:prstGeom>
            <a:solidFill>
              <a:schemeClr val="bg1"/>
            </a:solidFill>
          </p:spPr>
          <p:txBody>
            <a:bodyPr wrap="square" rtlCol="0">
              <a:spAutoFit/>
            </a:bodyPr>
            <a:lstStyle/>
            <a:p>
              <a:endParaRPr lang="de-DE" sz="1000" dirty="0">
                <a:solidFill>
                  <a:schemeClr val="bg1"/>
                </a:solidFill>
              </a:endParaRPr>
            </a:p>
          </p:txBody>
        </p:sp>
        <p:sp>
          <p:nvSpPr>
            <p:cNvPr id="9" name="Textfeld 8"/>
            <p:cNvSpPr txBox="1"/>
            <p:nvPr/>
          </p:nvSpPr>
          <p:spPr>
            <a:xfrm>
              <a:off x="6102077" y="4268713"/>
              <a:ext cx="1080120" cy="123111"/>
            </a:xfrm>
            <a:prstGeom prst="rect">
              <a:avLst/>
            </a:prstGeom>
            <a:solidFill>
              <a:srgbClr val="FFFFFF"/>
            </a:solidFill>
          </p:spPr>
          <p:txBody>
            <a:bodyPr wrap="square" rtlCol="0">
              <a:spAutoFit/>
            </a:bodyPr>
            <a:lstStyle/>
            <a:p>
              <a:endParaRPr lang="de-DE" sz="200" dirty="0"/>
            </a:p>
          </p:txBody>
        </p:sp>
      </p:grpSp>
    </p:spTree>
    <p:extLst>
      <p:ext uri="{BB962C8B-B14F-4D97-AF65-F5344CB8AC3E}">
        <p14:creationId xmlns:p14="http://schemas.microsoft.com/office/powerpoint/2010/main" val="3021914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en 1"/>
          <p:cNvGrpSpPr/>
          <p:nvPr/>
        </p:nvGrpSpPr>
        <p:grpSpPr>
          <a:xfrm>
            <a:off x="1112088" y="723900"/>
            <a:ext cx="6988304" cy="5064100"/>
            <a:chOff x="1112088" y="793500"/>
            <a:chExt cx="6913562" cy="4994500"/>
          </a:xfrm>
        </p:grpSpPr>
        <p:pic>
          <p:nvPicPr>
            <p:cNvPr id="4" name="Picture 5"/>
            <p:cNvPicPr>
              <a:picLocks noChangeAspect="1" noChangeArrowheads="1"/>
            </p:cNvPicPr>
            <p:nvPr/>
          </p:nvPicPr>
          <p:blipFill rotWithShape="1">
            <a:blip r:embed="rId2"/>
            <a:srcRect t="3126" b="6540"/>
            <a:stretch/>
          </p:blipFill>
          <p:spPr bwMode="auto">
            <a:xfrm>
              <a:off x="1112088" y="793500"/>
              <a:ext cx="6913562" cy="49945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sp>
          <p:nvSpPr>
            <p:cNvPr id="3" name="Textfeld 2"/>
            <p:cNvSpPr txBox="1"/>
            <p:nvPr/>
          </p:nvSpPr>
          <p:spPr>
            <a:xfrm>
              <a:off x="1835696" y="1296468"/>
              <a:ext cx="1872208" cy="184666"/>
            </a:xfrm>
            <a:prstGeom prst="rect">
              <a:avLst/>
            </a:prstGeom>
            <a:solidFill>
              <a:srgbClr val="FFFFCC"/>
            </a:solidFill>
          </p:spPr>
          <p:txBody>
            <a:bodyPr wrap="square" rtlCol="0">
              <a:spAutoFit/>
            </a:bodyPr>
            <a:lstStyle/>
            <a:p>
              <a:endParaRPr lang="de-DE" dirty="0"/>
            </a:p>
          </p:txBody>
        </p:sp>
      </p:grpSp>
    </p:spTree>
    <p:extLst>
      <p:ext uri="{BB962C8B-B14F-4D97-AF65-F5344CB8AC3E}">
        <p14:creationId xmlns:p14="http://schemas.microsoft.com/office/powerpoint/2010/main" val="171344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8"/>
          <p:cNvSpPr txBox="1">
            <a:spLocks noChangeArrowheads="1"/>
          </p:cNvSpPr>
          <p:nvPr/>
        </p:nvSpPr>
        <p:spPr bwMode="auto">
          <a:xfrm>
            <a:off x="251521" y="548680"/>
            <a:ext cx="8352928"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defRPr/>
            </a:pPr>
            <a:r>
              <a:rPr lang="de-DE" b="1" dirty="0"/>
              <a:t>4</a:t>
            </a:r>
            <a:r>
              <a:rPr lang="de-DE" b="1" dirty="0" smtClean="0"/>
              <a:t>. Der Vorbereitungsdienst </a:t>
            </a:r>
            <a:r>
              <a:rPr lang="de-DE" b="1" dirty="0"/>
              <a:t>an einem GS Seminar</a:t>
            </a:r>
          </a:p>
        </p:txBody>
      </p:sp>
      <p:sp>
        <p:nvSpPr>
          <p:cNvPr id="5" name="Rectangle 12"/>
          <p:cNvSpPr>
            <a:spLocks noChangeArrowheads="1"/>
          </p:cNvSpPr>
          <p:nvPr/>
        </p:nvSpPr>
        <p:spPr bwMode="auto">
          <a:xfrm>
            <a:off x="236102" y="1115271"/>
            <a:ext cx="8732838"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ct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ts val="1200"/>
              </a:spcBef>
              <a:defRPr/>
            </a:pPr>
            <a:r>
              <a:rPr lang="de-DE" altLang="de-DE" sz="2000" b="1" dirty="0" smtClean="0"/>
              <a:t>Grundschullehramtsprüfungsordnung (GPO II)</a:t>
            </a:r>
          </a:p>
        </p:txBody>
      </p:sp>
      <p:sp>
        <p:nvSpPr>
          <p:cNvPr id="6" name="Rechteck 5"/>
          <p:cNvSpPr>
            <a:spLocks noChangeArrowheads="1"/>
          </p:cNvSpPr>
          <p:nvPr/>
        </p:nvSpPr>
        <p:spPr bwMode="auto">
          <a:xfrm>
            <a:off x="247215" y="1677392"/>
            <a:ext cx="8721725" cy="4178067"/>
          </a:xfrm>
          <a:prstGeom prst="rect">
            <a:avLst/>
          </a:prstGeom>
          <a:noFill/>
          <a:ln w="12700">
            <a:solidFill>
              <a:schemeClr val="tx1"/>
            </a:solidFill>
            <a:miter lim="800000"/>
            <a:headEnd/>
            <a:tailEnd/>
          </a:ln>
          <a:effectLst>
            <a:outerShdw blurRad="76200" sy="23000" kx="-1199993" algn="bl" rotWithShape="0">
              <a:srgbClr val="808080">
                <a:alpha val="20000"/>
              </a:srgbClr>
            </a:outerShdw>
          </a:effectLst>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ts val="1200"/>
              </a:spcBef>
              <a:defRPr/>
            </a:pPr>
            <a:r>
              <a:rPr lang="de-DE" altLang="de-DE" sz="1800" b="1" dirty="0" smtClean="0"/>
              <a:t>§ 1    Ziel der Ausbildung</a:t>
            </a:r>
          </a:p>
          <a:p>
            <a:pPr>
              <a:lnSpc>
                <a:spcPts val="2700"/>
              </a:lnSpc>
              <a:defRPr/>
            </a:pPr>
            <a:r>
              <a:rPr lang="de-DE" altLang="de-DE" sz="1800" dirty="0" smtClean="0"/>
              <a:t>„</a:t>
            </a:r>
            <a:r>
              <a:rPr lang="de-DE" sz="1800" dirty="0"/>
              <a:t>Im Vorbereitungsdienst werden die Kenntnisse, Erfahrungen und Fertigkeiten aus dem Studium in engem Bezug zur Schulpraxis und auf der Grundlage der Bildungspläne so erweitert und vertieft, dass angesichts der Heterogenität der Schülerinnen und Schüler der Erziehungs- und Bildungsauftrag an Grundschulen sowie der Primarstufe erfolgreich und verantwortlich erfüllt werden kann. Angeknüpft wird dabei an die Vermittlung von Deutsch als Zweitsprache, der interkulturellen Kompetenz, der Medienkompetenz und -erziehung, der Prävention, der Bildung für nachhaltige Entwicklung, den Umgang mit berufsethischen Fragestellungen sowie der Gendersensibilität. Die Entwicklung der Berufsfähigkeit, der Lehrerpersönlichkeit sowie die Stärkung der Eigenverantwortlichkeit sind die wesentlichen Ziele der </a:t>
            </a:r>
            <a:r>
              <a:rPr lang="de-DE" sz="1800" dirty="0" smtClean="0"/>
              <a:t>Ausbildung.</a:t>
            </a:r>
            <a:r>
              <a:rPr lang="de-DE" altLang="de-DE" sz="1800" dirty="0" smtClean="0"/>
              <a:t>“</a:t>
            </a:r>
          </a:p>
        </p:txBody>
      </p:sp>
    </p:spTree>
    <p:extLst>
      <p:ext uri="{BB962C8B-B14F-4D97-AF65-F5344CB8AC3E}">
        <p14:creationId xmlns:p14="http://schemas.microsoft.com/office/powerpoint/2010/main" val="1402916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rmatvorlage_Ostritsch_rot">
  <a:themeElements>
    <a:clrScheme name="Benutzerdefiniert 6">
      <a:dk1>
        <a:srgbClr val="000000"/>
      </a:dk1>
      <a:lt1>
        <a:srgbClr val="FFFFC1"/>
      </a:lt1>
      <a:dk2>
        <a:srgbClr val="5F5F5F"/>
      </a:dk2>
      <a:lt2>
        <a:srgbClr val="BF0000"/>
      </a:lt2>
      <a:accent1>
        <a:srgbClr val="FF6D6D"/>
      </a:accent1>
      <a:accent2>
        <a:srgbClr val="BF0000"/>
      </a:accent2>
      <a:accent3>
        <a:srgbClr val="BF0000"/>
      </a:accent3>
      <a:accent4>
        <a:srgbClr val="920000"/>
      </a:accent4>
      <a:accent5>
        <a:srgbClr val="C9C9C9"/>
      </a:accent5>
      <a:accent6>
        <a:srgbClr val="920000"/>
      </a:accent6>
      <a:hlink>
        <a:srgbClr val="FF0000"/>
      </a:hlink>
      <a:folHlink>
        <a:srgbClr val="7030A0"/>
      </a:folHlink>
    </a:clrScheme>
    <a:fontScheme name="Rhea">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Rhea">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Formatvorlage_Ostritsch_rot</Template>
  <TotalTime>0</TotalTime>
  <Words>731</Words>
  <Application>Microsoft Office PowerPoint</Application>
  <PresentationFormat>Bildschirmpräsentation (4:3)</PresentationFormat>
  <Paragraphs>145</Paragraphs>
  <Slides>17</Slides>
  <Notes>2</Notes>
  <HiddenSlides>0</HiddenSlides>
  <MMClips>0</MMClips>
  <ScaleCrop>false</ScaleCrop>
  <HeadingPairs>
    <vt:vector size="4" baseType="variant">
      <vt:variant>
        <vt:lpstr>Design</vt:lpstr>
      </vt:variant>
      <vt:variant>
        <vt:i4>1</vt:i4>
      </vt:variant>
      <vt:variant>
        <vt:lpstr>Folientitel</vt:lpstr>
      </vt:variant>
      <vt:variant>
        <vt:i4>17</vt:i4>
      </vt:variant>
    </vt:vector>
  </HeadingPairs>
  <TitlesOfParts>
    <vt:vector size="18" baseType="lpstr">
      <vt:lpstr>Formatvorlage_Ostritsch_rot</vt:lpstr>
      <vt:lpstr>Informationen zum Vorbereitungsdienst  an GS-Seminaren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IZLBW</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Lange, Hans (KM)</dc:creator>
  <cp:lastModifiedBy>Doll, Susanne (Seminar GS Bad Mergentheim)</cp:lastModifiedBy>
  <cp:revision>91</cp:revision>
  <cp:lastPrinted>2015-01-14T12:41:27Z</cp:lastPrinted>
  <dcterms:created xsi:type="dcterms:W3CDTF">2014-02-27T08:28:32Z</dcterms:created>
  <dcterms:modified xsi:type="dcterms:W3CDTF">2017-07-07T09:36:14Z</dcterms:modified>
</cp:coreProperties>
</file>